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40" r:id="rId2"/>
    <p:sldId id="663" r:id="rId3"/>
    <p:sldId id="667" r:id="rId4"/>
    <p:sldId id="668" r:id="rId5"/>
    <p:sldId id="669" r:id="rId6"/>
    <p:sldId id="626" r:id="rId7"/>
    <p:sldId id="590" r:id="rId8"/>
    <p:sldId id="528" r:id="rId9"/>
    <p:sldId id="512" r:id="rId10"/>
    <p:sldId id="515" r:id="rId11"/>
    <p:sldId id="516" r:id="rId12"/>
    <p:sldId id="562" r:id="rId13"/>
    <p:sldId id="563" r:id="rId14"/>
    <p:sldId id="673" r:id="rId15"/>
    <p:sldId id="674" r:id="rId16"/>
    <p:sldId id="675" r:id="rId17"/>
    <p:sldId id="614" r:id="rId18"/>
    <p:sldId id="570" r:id="rId19"/>
    <p:sldId id="645" r:id="rId20"/>
    <p:sldId id="671" r:id="rId21"/>
    <p:sldId id="676" r:id="rId22"/>
    <p:sldId id="646" r:id="rId23"/>
    <p:sldId id="656" r:id="rId24"/>
    <p:sldId id="677" r:id="rId25"/>
    <p:sldId id="672" r:id="rId26"/>
    <p:sldId id="659" r:id="rId27"/>
    <p:sldId id="532" r:id="rId28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  <a:srgbClr val="FF66CC"/>
    <a:srgbClr val="D9D9D9"/>
    <a:srgbClr val="DDDDDD"/>
    <a:srgbClr val="FF9900"/>
    <a:srgbClr val="9FE1FF"/>
    <a:srgbClr val="77777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63" autoAdjust="0"/>
    <p:restoredTop sz="95521" autoAdjust="0"/>
  </p:normalViewPr>
  <p:slideViewPr>
    <p:cSldViewPr>
      <p:cViewPr>
        <p:scale>
          <a:sx n="100" d="100"/>
          <a:sy n="100" d="100"/>
        </p:scale>
        <p:origin x="-14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054" cy="4935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486" y="0"/>
            <a:ext cx="2922054" cy="4935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F1333BF-72E4-4031-8D90-C50942ABEA1F}" type="datetimeFigureOut">
              <a:rPr kumimoji="1" lang="ja-JP" altLang="en-US" smtClean="0"/>
              <a:t>2015/9/4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532"/>
            <a:ext cx="2922054" cy="4935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486" y="9377532"/>
            <a:ext cx="2922054" cy="4935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005B4FCA-978E-4877-982E-67F2FF75F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8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054" cy="4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486" y="0"/>
            <a:ext cx="2922054" cy="4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4" y="4689554"/>
            <a:ext cx="5392746" cy="44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32"/>
            <a:ext cx="2922054" cy="4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486" y="9377532"/>
            <a:ext cx="2922054" cy="4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0A51476-2E31-4A16-AA70-760F5266F6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673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CD5FE8-6AB1-48E5-8C54-C10C5AE34C0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7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5EA395-6B71-4274-A933-8201AF364BB4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66EE51-D92E-48E4-AF29-539966FF7BB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2363" cy="37004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2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863B9D-E88D-462D-940D-D91F7B87DCC9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3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863B9D-E88D-462D-940D-D91F7B87DCC9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3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2CBFA9-8600-4A87-B9EE-843F7B7EA2B5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17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流体計算の設定（親星、ジェットパラメター）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2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流体計算の設定（親星、ジェットパラメター）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2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ja-JP" noProof="0" smtClean="0"/>
              <a:t>マスタ タイトルの書式設定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ja-JP" noProof="0" smtClean="0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A8DF-976F-4299-B109-75839069947E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F878-A12D-478E-BC4C-83352B929C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6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C6EA-EF57-4435-9006-4C7E7DE71F70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BA78-CF47-49E5-B95E-C270CA2DF8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777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15C6-CA10-423F-81FD-A69EF0BA43F4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6938-5722-40CC-8A7D-355F293A50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9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58FC-C5FF-4F64-A64D-709766EE531F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00F5-A85E-44E2-9A61-FAA2025D8E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3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CDCD-8F03-41ED-AA94-3A40ABAD8076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626F-0EB3-48E7-B410-D24C39E9A4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34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00FE-9304-4519-8D9D-72868F64163D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C2F8-DF09-4993-A1E4-073D22FB6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84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44A-9792-4FFE-A0CF-C7047A3E8F37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02D0-527B-473D-BF37-256E918D91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070B-F356-4975-AB13-FC56A2E3224A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6C57-E173-4DB1-B3DD-4AC47BDF2B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103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3BCD-E74D-4072-A8CE-CB64C31F428D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217F-D132-4038-A667-6136D9A71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03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4607-7B8A-4360-B2D0-1CC57FCB8B35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F3F2-382B-4D15-B40F-3D1E2047FF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343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2CCB-6D21-4B57-BB12-7AA24958E67B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CBE2-F4F8-49F9-86A9-F1D3D752CF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1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マスタ テキストの書式設定</a:t>
            </a:r>
          </a:p>
          <a:p>
            <a:pPr lvl="1"/>
            <a:r>
              <a:rPr lang="en-US" altLang="ja-JP" smtClean="0"/>
              <a:t>第 2 レベル</a:t>
            </a:r>
          </a:p>
          <a:p>
            <a:pPr lvl="2"/>
            <a:r>
              <a:rPr lang="en-US" altLang="ja-JP" smtClean="0"/>
              <a:t>第 3 レベル</a:t>
            </a:r>
          </a:p>
          <a:p>
            <a:pPr lvl="3"/>
            <a:r>
              <a:rPr lang="en-US" altLang="ja-JP" smtClean="0"/>
              <a:t>第 4 レベル</a:t>
            </a:r>
          </a:p>
          <a:p>
            <a:pPr lvl="4"/>
            <a:r>
              <a:rPr lang="en-US" altLang="ja-JP" smtClean="0"/>
              <a:t>第 5 レベル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>
              <a:defRPr/>
            </a:pPr>
            <a:fld id="{FD0D9D73-5CDA-4342-86E4-C2D3A61AC826}" type="datetimeFigureOut">
              <a:rPr lang="ja-JP" altLang="en-US"/>
              <a:pPr>
                <a:defRPr/>
              </a:pPr>
              <a:t>2015/9/4</a:t>
            </a:fld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pPr>
              <a:defRPr/>
            </a:pPr>
            <a:fld id="{73F07304-CC84-4B3C-BD99-FD3612E4AB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wmf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wmf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wmf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.wmf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11.wmf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0.png"/><Relationship Id="rId4" Type="http://schemas.openxmlformats.org/officeDocument/2006/relationships/image" Target="../media/image11.wmf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microsoft.com/office/2007/relationships/media" Target="../media/media3.wmv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7072313" y="63817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1800" b="1" i="1">
              <a:latin typeface="Garamond" pitchFamily="18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605432" y="1484784"/>
            <a:ext cx="8280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800" b="1" dirty="0" err="1">
                <a:solidFill>
                  <a:schemeClr val="tx2"/>
                </a:solidFill>
                <a:latin typeface="ＭＳ Ｐゴシック" pitchFamily="50" charset="-128"/>
              </a:rPr>
              <a:t>Photospheric</a:t>
            </a:r>
            <a:r>
              <a:rPr lang="en-US" altLang="ja-JP" sz="4800" b="1" dirty="0">
                <a:solidFill>
                  <a:schemeClr val="tx2"/>
                </a:solidFill>
                <a:latin typeface="ＭＳ Ｐゴシック" pitchFamily="50" charset="-128"/>
              </a:rPr>
              <a:t> emission from GRB jets</a:t>
            </a:r>
            <a:br>
              <a:rPr lang="en-US" altLang="ja-JP" sz="4800" b="1" dirty="0">
                <a:solidFill>
                  <a:schemeClr val="tx2"/>
                </a:solidFill>
                <a:latin typeface="ＭＳ Ｐゴシック" pitchFamily="50" charset="-128"/>
              </a:rPr>
            </a:br>
            <a:endParaRPr lang="en-US" altLang="ja-JP" sz="4800" b="1" dirty="0">
              <a:solidFill>
                <a:schemeClr val="tx2"/>
              </a:solidFill>
              <a:latin typeface="ＭＳ Ｐゴシック" pitchFamily="50" charset="-128"/>
            </a:endParaRPr>
          </a:p>
        </p:txBody>
      </p:sp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1258888" y="4005263"/>
            <a:ext cx="71310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800"/>
              <a:t>Hirotaka Ito  </a:t>
            </a:r>
            <a:r>
              <a:rPr lang="en-US" altLang="ja-JP" sz="2000"/>
              <a:t>RIKEN</a:t>
            </a:r>
            <a:endParaRPr lang="en-US" altLang="ja-JP" sz="2000" b="1"/>
          </a:p>
          <a:p>
            <a:pPr eaLnBrk="1" hangingPunct="1">
              <a:buFont typeface="Wingdings" pitchFamily="2" charset="2"/>
              <a:buNone/>
            </a:pPr>
            <a:r>
              <a:rPr lang="ja-JP" altLang="en-US" sz="2800" b="1"/>
              <a:t>　　</a:t>
            </a:r>
          </a:p>
        </p:txBody>
      </p: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-468560" y="6453336"/>
            <a:ext cx="94519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i="1" dirty="0" smtClean="0">
                <a:latin typeface="HGPｺﾞｼｯｸE" pitchFamily="50" charset="-128"/>
                <a:ea typeface="HGPｺﾞｼｯｸE" pitchFamily="50" charset="-128"/>
              </a:rPr>
              <a:t>＠</a:t>
            </a:r>
            <a:r>
              <a:rPr lang="en-US" altLang="ja-JP" sz="1200" i="1" dirty="0"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en-US" altLang="ja-JP" sz="1200" i="1" dirty="0" smtClean="0">
                <a:latin typeface="HGPｺﾞｼｯｸE" pitchFamily="50" charset="-128"/>
                <a:ea typeface="HGPｺﾞｼｯｸE" pitchFamily="50" charset="-128"/>
              </a:rPr>
              <a:t>GRB workshop 2015 </a:t>
            </a:r>
            <a:r>
              <a:rPr lang="en-US" altLang="ja-JP" sz="1200" i="1" dirty="0">
                <a:latin typeface="HGPｺﾞｼｯｸE" pitchFamily="50" charset="-128"/>
                <a:ea typeface="HGPｺﾞｼｯｸE" pitchFamily="50" charset="-128"/>
              </a:rPr>
              <a:t>/3/3</a:t>
            </a:r>
            <a:endParaRPr lang="ja-JP" altLang="en-US" sz="1200" i="1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078" name="Text Box 26"/>
          <p:cNvSpPr txBox="1">
            <a:spLocks noChangeArrowheads="1"/>
          </p:cNvSpPr>
          <p:nvPr/>
        </p:nvSpPr>
        <p:spPr bwMode="auto">
          <a:xfrm>
            <a:off x="1476375" y="4558348"/>
            <a:ext cx="4897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u="sng" dirty="0"/>
              <a:t>Collaborators</a:t>
            </a:r>
            <a:endParaRPr lang="ja-JP" altLang="en-US" sz="1800" u="sng" dirty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652611" y="4934585"/>
            <a:ext cx="6535713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err="1"/>
              <a:t>Shigehiro</a:t>
            </a:r>
            <a:r>
              <a:rPr lang="en-US" altLang="ja-JP" sz="1400" b="1" dirty="0"/>
              <a:t> </a:t>
            </a:r>
            <a:r>
              <a:rPr lang="en-US" altLang="ja-JP" sz="1400" b="1" dirty="0" err="1"/>
              <a:t>Nagataki</a:t>
            </a:r>
            <a:r>
              <a:rPr lang="ja-JP" altLang="ja-JP" sz="1400" b="1" dirty="0"/>
              <a:t> </a:t>
            </a:r>
            <a:r>
              <a:rPr lang="en-US" altLang="ja-JP" sz="1400" b="1" dirty="0"/>
              <a:t> </a:t>
            </a:r>
            <a:r>
              <a:rPr lang="en-US" altLang="ja-JP" sz="1400" b="1" dirty="0" smtClean="0"/>
              <a:t>(RIKEN),   Jin  Matsumoto  (RIKEN),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err="1" smtClean="0"/>
              <a:t>Shiu</a:t>
            </a:r>
            <a:r>
              <a:rPr lang="en-US" altLang="ja-JP" sz="1400" b="1" dirty="0" smtClean="0"/>
              <a:t>-Hang Lee  (JAXA),   </a:t>
            </a:r>
            <a:r>
              <a:rPr lang="en-US" altLang="ja-JP" sz="1400" b="1" dirty="0" err="1" smtClean="0"/>
              <a:t>Masaomi</a:t>
            </a:r>
            <a:r>
              <a:rPr lang="en-US" altLang="ja-JP" sz="1400" b="1" dirty="0" smtClean="0"/>
              <a:t> Ono (Kyushu Univ.),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err="1" smtClean="0"/>
              <a:t>Jirong</a:t>
            </a:r>
            <a:r>
              <a:rPr lang="en-US" altLang="ja-JP" sz="1400" b="1" dirty="0" smtClean="0"/>
              <a:t> Mao (Kyushu </a:t>
            </a:r>
            <a:r>
              <a:rPr lang="en-US" altLang="ja-JP" sz="1400" b="1" dirty="0" err="1" smtClean="0"/>
              <a:t>Univ</a:t>
            </a:r>
            <a:r>
              <a:rPr lang="en-US" altLang="ja-JP" sz="1400" b="1" dirty="0" smtClean="0"/>
              <a:t>),    </a:t>
            </a:r>
            <a:r>
              <a:rPr lang="en-US" altLang="ja-JP" sz="1400" b="1" dirty="0" err="1" smtClean="0"/>
              <a:t>Asaf</a:t>
            </a:r>
            <a:r>
              <a:rPr lang="en-US" altLang="ja-JP" sz="1400" b="1" dirty="0" smtClean="0"/>
              <a:t> </a:t>
            </a:r>
            <a:r>
              <a:rPr lang="en-US" altLang="ja-JP" sz="1400" b="1" dirty="0" err="1" smtClean="0"/>
              <a:t>Pe’er</a:t>
            </a:r>
            <a:r>
              <a:rPr lang="en-US" altLang="ja-JP" sz="1400" b="1" dirty="0" smtClean="0"/>
              <a:t>  (UCC),    Akira Mizuta (RIKEN),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smtClean="0"/>
              <a:t> Alexei </a:t>
            </a:r>
            <a:r>
              <a:rPr lang="en-US" altLang="ja-JP" sz="1400" b="1" dirty="0" err="1" smtClean="0"/>
              <a:t>Tolstov</a:t>
            </a:r>
            <a:r>
              <a:rPr lang="en-US" altLang="ja-JP" sz="1400" b="1" dirty="0" smtClean="0"/>
              <a:t> (IPMU),   Maria </a:t>
            </a:r>
            <a:r>
              <a:rPr lang="en-US" altLang="ja-JP" sz="1400" b="1" dirty="0" err="1" smtClean="0"/>
              <a:t>Dainotti</a:t>
            </a:r>
            <a:r>
              <a:rPr lang="en-US" altLang="ja-JP" sz="1400" b="1" dirty="0" smtClean="0"/>
              <a:t> (RIKEN),  Maxim </a:t>
            </a:r>
            <a:r>
              <a:rPr lang="en-US" altLang="ja-JP" sz="1400" b="1" dirty="0" err="1" smtClean="0"/>
              <a:t>Barkov</a:t>
            </a:r>
            <a:r>
              <a:rPr lang="en-US" altLang="ja-JP" sz="1400" b="1" dirty="0" smtClean="0"/>
              <a:t> (RIKEN)              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err="1" smtClean="0"/>
              <a:t>Shoichi</a:t>
            </a:r>
            <a:r>
              <a:rPr lang="en-US" altLang="ja-JP" sz="1400" b="1" dirty="0" smtClean="0"/>
              <a:t> Yamada (</a:t>
            </a:r>
            <a:r>
              <a:rPr lang="en-US" altLang="ja-JP" sz="1400" b="1" dirty="0" err="1" smtClean="0"/>
              <a:t>Waseda</a:t>
            </a:r>
            <a:r>
              <a:rPr lang="en-US" altLang="ja-JP" sz="1400" b="1" dirty="0" smtClean="0"/>
              <a:t> Univ.),  Seiji </a:t>
            </a:r>
            <a:r>
              <a:rPr lang="en-US" altLang="ja-JP" sz="1400" b="1" dirty="0" err="1" smtClean="0"/>
              <a:t>Harikae</a:t>
            </a:r>
            <a:r>
              <a:rPr lang="en-US" altLang="ja-JP" sz="1400" b="1" dirty="0" smtClean="0"/>
              <a:t>  (</a:t>
            </a:r>
            <a:r>
              <a:rPr lang="en-US" altLang="ja-JP" sz="1400" b="1" dirty="0" err="1" smtClean="0"/>
              <a:t>Mitubishi</a:t>
            </a:r>
            <a:r>
              <a:rPr lang="en-US" altLang="ja-JP" sz="1400" b="1" dirty="0" smtClean="0"/>
              <a:t> UFJ)</a:t>
            </a:r>
            <a:endParaRPr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03225" y="260350"/>
            <a:ext cx="874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200">
                <a:latin typeface="Times New Roman" pitchFamily="18" charset="0"/>
              </a:rPr>
              <a:t>Our focus: Effect of the jet structure on the emission</a:t>
            </a:r>
            <a:endParaRPr lang="el-GR" altLang="ja-JP" sz="3200">
              <a:latin typeface="Times New Roman" pitchFamily="18" charset="0"/>
            </a:endParaRPr>
          </a:p>
        </p:txBody>
      </p:sp>
      <p:sp>
        <p:nvSpPr>
          <p:cNvPr id="8195" name="テキスト ボックス 2"/>
          <p:cNvSpPr txBox="1">
            <a:spLocks noChangeArrowheads="1"/>
          </p:cNvSpPr>
          <p:nvPr/>
        </p:nvSpPr>
        <p:spPr bwMode="auto">
          <a:xfrm>
            <a:off x="790575" y="8874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Find the jet structure that can explain the observation</a:t>
            </a:r>
            <a:endParaRPr lang="ja-JP" altLang="en-US" sz="2400" b="1">
              <a:solidFill>
                <a:srgbClr val="0000FF"/>
              </a:solidFill>
            </a:endParaRPr>
          </a:p>
        </p:txBody>
      </p:sp>
      <p:sp>
        <p:nvSpPr>
          <p:cNvPr id="8196" name="テキスト ボックス 3"/>
          <p:cNvSpPr txBox="1">
            <a:spLocks noChangeArrowheads="1"/>
          </p:cNvSpPr>
          <p:nvPr/>
        </p:nvSpPr>
        <p:spPr bwMode="auto">
          <a:xfrm>
            <a:off x="757238" y="1628775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u="sng" dirty="0"/>
              <a:t>Stratified Jet structure</a:t>
            </a:r>
            <a:endParaRPr lang="ja-JP" altLang="en-US" sz="2800" b="1" u="sng" dirty="0"/>
          </a:p>
        </p:txBody>
      </p:sp>
      <p:sp>
        <p:nvSpPr>
          <p:cNvPr id="8197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8198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>
            <a:off x="755650" y="2997200"/>
            <a:ext cx="2303463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Line 4"/>
          <p:cNvSpPr>
            <a:spLocks noChangeShapeType="1"/>
          </p:cNvSpPr>
          <p:nvPr/>
        </p:nvSpPr>
        <p:spPr bwMode="auto">
          <a:xfrm flipH="1">
            <a:off x="3132138" y="3068638"/>
            <a:ext cx="230505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1" name="AutoShape 5"/>
          <p:cNvSpPr>
            <a:spLocks noChangeArrowheads="1"/>
          </p:cNvSpPr>
          <p:nvPr/>
        </p:nvSpPr>
        <p:spPr bwMode="auto">
          <a:xfrm rot="-5400000">
            <a:off x="2629694" y="3212306"/>
            <a:ext cx="717550" cy="287338"/>
          </a:xfrm>
          <a:prstGeom prst="rightArrow">
            <a:avLst>
              <a:gd name="adj1" fmla="val 50000"/>
              <a:gd name="adj2" fmla="val 6243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8202" name="Line 7"/>
          <p:cNvSpPr>
            <a:spLocks noChangeShapeType="1"/>
          </p:cNvSpPr>
          <p:nvPr/>
        </p:nvSpPr>
        <p:spPr bwMode="auto">
          <a:xfrm flipH="1">
            <a:off x="3059113" y="2411413"/>
            <a:ext cx="1384300" cy="389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>
            <a:off x="1868488" y="2492375"/>
            <a:ext cx="1192212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40830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t</a:t>
            </a:r>
            <a:r>
              <a:rPr lang="en-US" altLang="ja-JP" sz="2400"/>
              <a:t>~1</a:t>
            </a:r>
          </a:p>
        </p:txBody>
      </p:sp>
      <p:sp>
        <p:nvSpPr>
          <p:cNvPr id="8205" name="AutoShape 17"/>
          <p:cNvSpPr>
            <a:spLocks noChangeArrowheads="1"/>
          </p:cNvSpPr>
          <p:nvPr/>
        </p:nvSpPr>
        <p:spPr bwMode="auto">
          <a:xfrm rot="-3852460">
            <a:off x="4070351" y="3643312"/>
            <a:ext cx="430212" cy="144463"/>
          </a:xfrm>
          <a:prstGeom prst="rightArrow">
            <a:avLst>
              <a:gd name="adj1" fmla="val 50000"/>
              <a:gd name="adj2" fmla="val 744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8206" name="AutoShape 18"/>
          <p:cNvSpPr>
            <a:spLocks noChangeArrowheads="1"/>
          </p:cNvSpPr>
          <p:nvPr/>
        </p:nvSpPr>
        <p:spPr bwMode="auto">
          <a:xfrm rot="-7154654">
            <a:off x="1653382" y="3634581"/>
            <a:ext cx="430212" cy="142875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8207" name="Freeform 20"/>
          <p:cNvSpPr>
            <a:spLocks/>
          </p:cNvSpPr>
          <p:nvPr/>
        </p:nvSpPr>
        <p:spPr bwMode="auto">
          <a:xfrm>
            <a:off x="3132138" y="2416175"/>
            <a:ext cx="431800" cy="2092325"/>
          </a:xfrm>
          <a:custGeom>
            <a:avLst/>
            <a:gdLst>
              <a:gd name="T0" fmla="*/ 2147483647 w 272"/>
              <a:gd name="T1" fmla="*/ 2147483647 h 1451"/>
              <a:gd name="T2" fmla="*/ 2147483647 w 272"/>
              <a:gd name="T3" fmla="*/ 2147483647 h 1451"/>
              <a:gd name="T4" fmla="*/ 2147483647 w 272"/>
              <a:gd name="T5" fmla="*/ 2147483647 h 1451"/>
              <a:gd name="T6" fmla="*/ 2147483647 w 272"/>
              <a:gd name="T7" fmla="*/ 2147483647 h 1451"/>
              <a:gd name="T8" fmla="*/ 2147483647 w 272"/>
              <a:gd name="T9" fmla="*/ 2147483647 h 1451"/>
              <a:gd name="T10" fmla="*/ 0 w 272"/>
              <a:gd name="T11" fmla="*/ 2147483647 h 1451"/>
              <a:gd name="T12" fmla="*/ 2147483647 w 272"/>
              <a:gd name="T13" fmla="*/ 2147483647 h 1451"/>
              <a:gd name="T14" fmla="*/ 2147483647 w 272"/>
              <a:gd name="T15" fmla="*/ 2147483647 h 1451"/>
              <a:gd name="T16" fmla="*/ 2147483647 w 272"/>
              <a:gd name="T17" fmla="*/ 2147483647 h 1451"/>
              <a:gd name="T18" fmla="*/ 2147483647 w 272"/>
              <a:gd name="T19" fmla="*/ 0 h 14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" h="1451">
                <a:moveTo>
                  <a:pt x="46" y="1451"/>
                </a:moveTo>
                <a:lnTo>
                  <a:pt x="182" y="1270"/>
                </a:lnTo>
                <a:lnTo>
                  <a:pt x="91" y="1179"/>
                </a:lnTo>
                <a:lnTo>
                  <a:pt x="227" y="907"/>
                </a:lnTo>
                <a:lnTo>
                  <a:pt x="227" y="998"/>
                </a:lnTo>
                <a:lnTo>
                  <a:pt x="0" y="862"/>
                </a:lnTo>
                <a:lnTo>
                  <a:pt x="227" y="590"/>
                </a:lnTo>
                <a:lnTo>
                  <a:pt x="227" y="499"/>
                </a:lnTo>
                <a:lnTo>
                  <a:pt x="272" y="408"/>
                </a:lnTo>
                <a:lnTo>
                  <a:pt x="27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 flipV="1">
            <a:off x="3563938" y="2416175"/>
            <a:ext cx="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9" name="Freeform 23"/>
          <p:cNvSpPr>
            <a:spLocks/>
          </p:cNvSpPr>
          <p:nvPr/>
        </p:nvSpPr>
        <p:spPr bwMode="auto">
          <a:xfrm>
            <a:off x="2444750" y="2627313"/>
            <a:ext cx="423863" cy="1774825"/>
          </a:xfrm>
          <a:custGeom>
            <a:avLst/>
            <a:gdLst>
              <a:gd name="T0" fmla="*/ 2147483647 w 287"/>
              <a:gd name="T1" fmla="*/ 2147483647 h 1339"/>
              <a:gd name="T2" fmla="*/ 2147483647 w 287"/>
              <a:gd name="T3" fmla="*/ 2147483647 h 1339"/>
              <a:gd name="T4" fmla="*/ 2147483647 w 287"/>
              <a:gd name="T5" fmla="*/ 2147483647 h 1339"/>
              <a:gd name="T6" fmla="*/ 2147483647 w 287"/>
              <a:gd name="T7" fmla="*/ 2147483647 h 1339"/>
              <a:gd name="T8" fmla="*/ 2147483647 w 287"/>
              <a:gd name="T9" fmla="*/ 2147483647 h 1339"/>
              <a:gd name="T10" fmla="*/ 2147483647 w 287"/>
              <a:gd name="T11" fmla="*/ 2147483647 h 1339"/>
              <a:gd name="T12" fmla="*/ 2147483647 w 287"/>
              <a:gd name="T13" fmla="*/ 2147483647 h 1339"/>
              <a:gd name="T14" fmla="*/ 2147483647 w 287"/>
              <a:gd name="T15" fmla="*/ 2147483647 h 1339"/>
              <a:gd name="T16" fmla="*/ 2147483647 w 287"/>
              <a:gd name="T17" fmla="*/ 2147483647 h 1339"/>
              <a:gd name="T18" fmla="*/ 2147483647 w 287"/>
              <a:gd name="T19" fmla="*/ 2147483647 h 1339"/>
              <a:gd name="T20" fmla="*/ 2147483647 w 287"/>
              <a:gd name="T21" fmla="*/ 2147483647 h 1339"/>
              <a:gd name="T22" fmla="*/ 2147483647 w 287"/>
              <a:gd name="T23" fmla="*/ 2147483647 h 1339"/>
              <a:gd name="T24" fmla="*/ 0 w 287"/>
              <a:gd name="T25" fmla="*/ 0 h 1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7" h="1339">
                <a:moveTo>
                  <a:pt x="287" y="1339"/>
                </a:moveTo>
                <a:cubicBezTo>
                  <a:pt x="273" y="1321"/>
                  <a:pt x="265" y="1299"/>
                  <a:pt x="250" y="1281"/>
                </a:cubicBezTo>
                <a:cubicBezTo>
                  <a:pt x="204" y="1225"/>
                  <a:pt x="246" y="1298"/>
                  <a:pt x="221" y="1251"/>
                </a:cubicBezTo>
                <a:lnTo>
                  <a:pt x="45" y="1134"/>
                </a:lnTo>
                <a:lnTo>
                  <a:pt x="226" y="998"/>
                </a:lnTo>
                <a:lnTo>
                  <a:pt x="136" y="726"/>
                </a:lnTo>
                <a:lnTo>
                  <a:pt x="226" y="862"/>
                </a:lnTo>
                <a:lnTo>
                  <a:pt x="272" y="544"/>
                </a:lnTo>
                <a:lnTo>
                  <a:pt x="45" y="454"/>
                </a:lnTo>
                <a:lnTo>
                  <a:pt x="136" y="590"/>
                </a:lnTo>
                <a:lnTo>
                  <a:pt x="181" y="363"/>
                </a:lnTo>
                <a:lnTo>
                  <a:pt x="45" y="227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 flipV="1">
            <a:off x="2444750" y="2308225"/>
            <a:ext cx="20638" cy="3190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1" name="Freeform 25"/>
          <p:cNvSpPr>
            <a:spLocks/>
          </p:cNvSpPr>
          <p:nvPr/>
        </p:nvSpPr>
        <p:spPr bwMode="auto">
          <a:xfrm>
            <a:off x="3636963" y="2708275"/>
            <a:ext cx="719137" cy="1657350"/>
          </a:xfrm>
          <a:custGeom>
            <a:avLst/>
            <a:gdLst>
              <a:gd name="T0" fmla="*/ 0 w 453"/>
              <a:gd name="T1" fmla="*/ 2147483647 h 998"/>
              <a:gd name="T2" fmla="*/ 2147483647 w 453"/>
              <a:gd name="T3" fmla="*/ 2147483647 h 998"/>
              <a:gd name="T4" fmla="*/ 2147483647 w 453"/>
              <a:gd name="T5" fmla="*/ 2147483647 h 998"/>
              <a:gd name="T6" fmla="*/ 2147483647 w 453"/>
              <a:gd name="T7" fmla="*/ 2147483647 h 998"/>
              <a:gd name="T8" fmla="*/ 2147483647 w 453"/>
              <a:gd name="T9" fmla="*/ 2147483647 h 998"/>
              <a:gd name="T10" fmla="*/ 2147483647 w 453"/>
              <a:gd name="T11" fmla="*/ 2147483647 h 998"/>
              <a:gd name="T12" fmla="*/ 2147483647 w 453"/>
              <a:gd name="T13" fmla="*/ 2147483647 h 998"/>
              <a:gd name="T14" fmla="*/ 2147483647 w 453"/>
              <a:gd name="T15" fmla="*/ 2147483647 h 998"/>
              <a:gd name="T16" fmla="*/ 2147483647 w 453"/>
              <a:gd name="T17" fmla="*/ 0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998">
                <a:moveTo>
                  <a:pt x="0" y="998"/>
                </a:moveTo>
                <a:lnTo>
                  <a:pt x="226" y="817"/>
                </a:lnTo>
                <a:lnTo>
                  <a:pt x="136" y="635"/>
                </a:lnTo>
                <a:lnTo>
                  <a:pt x="317" y="499"/>
                </a:lnTo>
                <a:lnTo>
                  <a:pt x="363" y="409"/>
                </a:lnTo>
                <a:lnTo>
                  <a:pt x="272" y="272"/>
                </a:lnTo>
                <a:lnTo>
                  <a:pt x="272" y="136"/>
                </a:lnTo>
                <a:lnTo>
                  <a:pt x="453" y="91"/>
                </a:lnTo>
                <a:lnTo>
                  <a:pt x="453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6"/>
          <p:cNvSpPr>
            <a:spLocks noChangeShapeType="1"/>
          </p:cNvSpPr>
          <p:nvPr/>
        </p:nvSpPr>
        <p:spPr bwMode="auto">
          <a:xfrm flipH="1" flipV="1">
            <a:off x="4284663" y="2492375"/>
            <a:ext cx="7143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Freeform 27"/>
          <p:cNvSpPr>
            <a:spLocks/>
          </p:cNvSpPr>
          <p:nvPr/>
        </p:nvSpPr>
        <p:spPr bwMode="auto">
          <a:xfrm>
            <a:off x="1763713" y="2708275"/>
            <a:ext cx="865187" cy="1728788"/>
          </a:xfrm>
          <a:custGeom>
            <a:avLst/>
            <a:gdLst>
              <a:gd name="T0" fmla="*/ 2147483647 w 545"/>
              <a:gd name="T1" fmla="*/ 2147483647 h 1089"/>
              <a:gd name="T2" fmla="*/ 2147483647 w 545"/>
              <a:gd name="T3" fmla="*/ 2147483647 h 1089"/>
              <a:gd name="T4" fmla="*/ 2147483647 w 545"/>
              <a:gd name="T5" fmla="*/ 2147483647 h 1089"/>
              <a:gd name="T6" fmla="*/ 2147483647 w 545"/>
              <a:gd name="T7" fmla="*/ 2147483647 h 1089"/>
              <a:gd name="T8" fmla="*/ 2147483647 w 545"/>
              <a:gd name="T9" fmla="*/ 2147483647 h 1089"/>
              <a:gd name="T10" fmla="*/ 2147483647 w 545"/>
              <a:gd name="T11" fmla="*/ 2147483647 h 1089"/>
              <a:gd name="T12" fmla="*/ 2147483647 w 545"/>
              <a:gd name="T13" fmla="*/ 2147483647 h 1089"/>
              <a:gd name="T14" fmla="*/ 0 w 545"/>
              <a:gd name="T15" fmla="*/ 0 h 10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5" h="1089">
                <a:moveTo>
                  <a:pt x="545" y="1089"/>
                </a:moveTo>
                <a:lnTo>
                  <a:pt x="318" y="908"/>
                </a:lnTo>
                <a:lnTo>
                  <a:pt x="409" y="545"/>
                </a:lnTo>
                <a:lnTo>
                  <a:pt x="454" y="545"/>
                </a:lnTo>
                <a:lnTo>
                  <a:pt x="227" y="454"/>
                </a:lnTo>
                <a:lnTo>
                  <a:pt x="91" y="363"/>
                </a:lnTo>
                <a:lnTo>
                  <a:pt x="227" y="18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8"/>
          <p:cNvSpPr>
            <a:spLocks noChangeShapeType="1"/>
          </p:cNvSpPr>
          <p:nvPr/>
        </p:nvSpPr>
        <p:spPr bwMode="auto">
          <a:xfrm flipH="1" flipV="1">
            <a:off x="1619250" y="2411413"/>
            <a:ext cx="144463" cy="296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5" name="Freeform 29"/>
          <p:cNvSpPr>
            <a:spLocks/>
          </p:cNvSpPr>
          <p:nvPr/>
        </p:nvSpPr>
        <p:spPr bwMode="auto">
          <a:xfrm>
            <a:off x="1333500" y="3141663"/>
            <a:ext cx="863600" cy="1439862"/>
          </a:xfrm>
          <a:custGeom>
            <a:avLst/>
            <a:gdLst>
              <a:gd name="T0" fmla="*/ 2147483647 w 544"/>
              <a:gd name="T1" fmla="*/ 2147483647 h 907"/>
              <a:gd name="T2" fmla="*/ 2147483647 w 544"/>
              <a:gd name="T3" fmla="*/ 2147483647 h 907"/>
              <a:gd name="T4" fmla="*/ 2147483647 w 544"/>
              <a:gd name="T5" fmla="*/ 2147483647 h 907"/>
              <a:gd name="T6" fmla="*/ 2147483647 w 544"/>
              <a:gd name="T7" fmla="*/ 2147483647 h 907"/>
              <a:gd name="T8" fmla="*/ 2147483647 w 544"/>
              <a:gd name="T9" fmla="*/ 2147483647 h 907"/>
              <a:gd name="T10" fmla="*/ 2147483647 w 544"/>
              <a:gd name="T11" fmla="*/ 2147483647 h 907"/>
              <a:gd name="T12" fmla="*/ 2147483647 w 544"/>
              <a:gd name="T13" fmla="*/ 2147483647 h 907"/>
              <a:gd name="T14" fmla="*/ 0 w 544"/>
              <a:gd name="T15" fmla="*/ 2147483647 h 907"/>
              <a:gd name="T16" fmla="*/ 0 w 544"/>
              <a:gd name="T17" fmla="*/ 0 h 9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4" h="907">
                <a:moveTo>
                  <a:pt x="544" y="907"/>
                </a:moveTo>
                <a:lnTo>
                  <a:pt x="408" y="771"/>
                </a:lnTo>
                <a:lnTo>
                  <a:pt x="408" y="681"/>
                </a:lnTo>
                <a:lnTo>
                  <a:pt x="226" y="499"/>
                </a:lnTo>
                <a:lnTo>
                  <a:pt x="317" y="544"/>
                </a:lnTo>
                <a:lnTo>
                  <a:pt x="136" y="318"/>
                </a:lnTo>
                <a:lnTo>
                  <a:pt x="181" y="136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30"/>
          <p:cNvSpPr>
            <a:spLocks noChangeShapeType="1"/>
          </p:cNvSpPr>
          <p:nvPr/>
        </p:nvSpPr>
        <p:spPr bwMode="auto">
          <a:xfrm flipH="1" flipV="1">
            <a:off x="1273175" y="2690813"/>
            <a:ext cx="58738" cy="45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7" name="Freeform 31"/>
          <p:cNvSpPr>
            <a:spLocks/>
          </p:cNvSpPr>
          <p:nvPr/>
        </p:nvSpPr>
        <p:spPr bwMode="auto">
          <a:xfrm>
            <a:off x="4117975" y="2997200"/>
            <a:ext cx="814388" cy="1408113"/>
          </a:xfrm>
          <a:custGeom>
            <a:avLst/>
            <a:gdLst>
              <a:gd name="T0" fmla="*/ 0 w 513"/>
              <a:gd name="T1" fmla="*/ 2147483647 h 887"/>
              <a:gd name="T2" fmla="*/ 2147483647 w 513"/>
              <a:gd name="T3" fmla="*/ 2147483647 h 887"/>
              <a:gd name="T4" fmla="*/ 2147483647 w 513"/>
              <a:gd name="T5" fmla="*/ 2147483647 h 887"/>
              <a:gd name="T6" fmla="*/ 2147483647 w 513"/>
              <a:gd name="T7" fmla="*/ 2147483647 h 887"/>
              <a:gd name="T8" fmla="*/ 2147483647 w 513"/>
              <a:gd name="T9" fmla="*/ 2147483647 h 887"/>
              <a:gd name="T10" fmla="*/ 2147483647 w 513"/>
              <a:gd name="T11" fmla="*/ 2147483647 h 887"/>
              <a:gd name="T12" fmla="*/ 2147483647 w 513"/>
              <a:gd name="T13" fmla="*/ 2147483647 h 887"/>
              <a:gd name="T14" fmla="*/ 2147483647 w 513"/>
              <a:gd name="T15" fmla="*/ 2147483647 h 887"/>
              <a:gd name="T16" fmla="*/ 2147483647 w 513"/>
              <a:gd name="T17" fmla="*/ 2147483647 h 887"/>
              <a:gd name="T18" fmla="*/ 2147483647 w 513"/>
              <a:gd name="T19" fmla="*/ 0 h 8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887">
                <a:moveTo>
                  <a:pt x="0" y="887"/>
                </a:moveTo>
                <a:cubicBezTo>
                  <a:pt x="10" y="860"/>
                  <a:pt x="3" y="871"/>
                  <a:pt x="22" y="851"/>
                </a:cubicBezTo>
                <a:lnTo>
                  <a:pt x="150" y="726"/>
                </a:lnTo>
                <a:lnTo>
                  <a:pt x="150" y="544"/>
                </a:lnTo>
                <a:lnTo>
                  <a:pt x="241" y="408"/>
                </a:lnTo>
                <a:lnTo>
                  <a:pt x="332" y="408"/>
                </a:lnTo>
                <a:lnTo>
                  <a:pt x="241" y="317"/>
                </a:lnTo>
                <a:lnTo>
                  <a:pt x="422" y="181"/>
                </a:lnTo>
                <a:lnTo>
                  <a:pt x="377" y="90"/>
                </a:lnTo>
                <a:lnTo>
                  <a:pt x="513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32"/>
          <p:cNvSpPr>
            <a:spLocks noChangeShapeType="1"/>
          </p:cNvSpPr>
          <p:nvPr/>
        </p:nvSpPr>
        <p:spPr bwMode="auto">
          <a:xfrm flipV="1">
            <a:off x="4932363" y="2492375"/>
            <a:ext cx="142875" cy="5032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9" name="Text Box 33"/>
          <p:cNvSpPr txBox="1">
            <a:spLocks noChangeArrowheads="1"/>
          </p:cNvSpPr>
          <p:nvPr/>
        </p:nvSpPr>
        <p:spPr bwMode="auto">
          <a:xfrm>
            <a:off x="160338" y="4616450"/>
            <a:ext cx="1844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/>
              <a:t>photosphere</a:t>
            </a:r>
          </a:p>
        </p:txBody>
      </p:sp>
      <p:sp>
        <p:nvSpPr>
          <p:cNvPr id="8220" name="Text Box 42"/>
          <p:cNvSpPr txBox="1">
            <a:spLocks noChangeArrowheads="1"/>
          </p:cNvSpPr>
          <p:nvPr/>
        </p:nvSpPr>
        <p:spPr bwMode="auto">
          <a:xfrm>
            <a:off x="3476625" y="56864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0</a:t>
            </a:r>
            <a:r>
              <a:rPr lang="en-US" altLang="ja-JP" sz="2000"/>
              <a:t>  &gt;  </a:t>
            </a: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1</a:t>
            </a: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946150" y="3536950"/>
            <a:ext cx="327025" cy="1079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Arc 22"/>
          <p:cNvSpPr>
            <a:spLocks/>
          </p:cNvSpPr>
          <p:nvPr/>
        </p:nvSpPr>
        <p:spPr bwMode="auto">
          <a:xfrm rot="2605119" flipH="1">
            <a:off x="1674813" y="2219325"/>
            <a:ext cx="2871787" cy="2681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4" name="Arc 22"/>
          <p:cNvSpPr>
            <a:spLocks/>
          </p:cNvSpPr>
          <p:nvPr/>
        </p:nvSpPr>
        <p:spPr bwMode="auto">
          <a:xfrm rot="2605119" flipH="1">
            <a:off x="4065588" y="3170238"/>
            <a:ext cx="1062037" cy="269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5" name="Rectangle 35"/>
          <p:cNvSpPr>
            <a:spLocks noChangeArrowheads="1"/>
          </p:cNvSpPr>
          <p:nvPr/>
        </p:nvSpPr>
        <p:spPr bwMode="auto">
          <a:xfrm rot="1207094">
            <a:off x="3705225" y="3003550"/>
            <a:ext cx="503238" cy="15303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chemeClr val="tx2"/>
              </a:solidFill>
            </a:endParaRPr>
          </a:p>
        </p:txBody>
      </p:sp>
      <p:sp>
        <p:nvSpPr>
          <p:cNvPr id="8226" name="Rectangle 36"/>
          <p:cNvSpPr>
            <a:spLocks noChangeArrowheads="1"/>
          </p:cNvSpPr>
          <p:nvPr/>
        </p:nvSpPr>
        <p:spPr bwMode="auto">
          <a:xfrm rot="-1108831">
            <a:off x="2085975" y="2917825"/>
            <a:ext cx="431800" cy="160972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chemeClr val="tx2"/>
              </a:solidFill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2411413" y="3141663"/>
            <a:ext cx="15113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Accleration region</a:t>
            </a:r>
          </a:p>
        </p:txBody>
      </p:sp>
      <p:sp>
        <p:nvSpPr>
          <p:cNvPr id="8228" name="Text Box 37"/>
          <p:cNvSpPr txBox="1">
            <a:spLocks noChangeArrowheads="1"/>
          </p:cNvSpPr>
          <p:nvPr/>
        </p:nvSpPr>
        <p:spPr bwMode="auto">
          <a:xfrm>
            <a:off x="5499100" y="5761038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2000" b="1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118100" y="6030913"/>
            <a:ext cx="3621088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5130800" y="3748088"/>
            <a:ext cx="0" cy="230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31" name="Text Box 11"/>
          <p:cNvSpPr txBox="1">
            <a:spLocks noChangeArrowheads="1"/>
          </p:cNvSpPr>
          <p:nvPr/>
        </p:nvSpPr>
        <p:spPr bwMode="auto">
          <a:xfrm>
            <a:off x="8439150" y="5592763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n</a:t>
            </a:r>
          </a:p>
        </p:txBody>
      </p:sp>
      <p:cxnSp>
        <p:nvCxnSpPr>
          <p:cNvPr id="84" name="直線コネクタ 83"/>
          <p:cNvCxnSpPr/>
          <p:nvPr/>
        </p:nvCxnSpPr>
        <p:spPr>
          <a:xfrm>
            <a:off x="6686550" y="4364038"/>
            <a:ext cx="1511300" cy="4064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8197850" y="4770438"/>
            <a:ext cx="180975" cy="1260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5" name="テキスト ボックス 86"/>
          <p:cNvSpPr txBox="1">
            <a:spLocks noChangeArrowheads="1"/>
          </p:cNvSpPr>
          <p:nvPr/>
        </p:nvSpPr>
        <p:spPr bwMode="auto">
          <a:xfrm>
            <a:off x="5259388" y="1827213"/>
            <a:ext cx="381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2 effects on the spectra</a:t>
            </a:r>
            <a:endParaRPr lang="ja-JP" altLang="en-US" sz="2000" dirty="0"/>
          </a:p>
        </p:txBody>
      </p:sp>
      <p:sp>
        <p:nvSpPr>
          <p:cNvPr id="8236" name="テキスト ボックス 88"/>
          <p:cNvSpPr txBox="1">
            <a:spLocks noChangeArrowheads="1"/>
          </p:cNvSpPr>
          <p:nvPr/>
        </p:nvSpPr>
        <p:spPr bwMode="auto">
          <a:xfrm>
            <a:off x="5530850" y="222726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(I) multi-color effect</a:t>
            </a:r>
            <a:endParaRPr lang="ja-JP" altLang="en-US" sz="2000" dirty="0"/>
          </a:p>
        </p:txBody>
      </p:sp>
      <p:sp>
        <p:nvSpPr>
          <p:cNvPr id="8237" name="Freeform 43"/>
          <p:cNvSpPr>
            <a:spLocks/>
          </p:cNvSpPr>
          <p:nvPr/>
        </p:nvSpPr>
        <p:spPr bwMode="auto">
          <a:xfrm>
            <a:off x="5832475" y="4379913"/>
            <a:ext cx="1287463" cy="167005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8" name="Freeform 43"/>
          <p:cNvSpPr>
            <a:spLocks/>
          </p:cNvSpPr>
          <p:nvPr/>
        </p:nvSpPr>
        <p:spPr bwMode="auto">
          <a:xfrm>
            <a:off x="5354638" y="4922838"/>
            <a:ext cx="1017587" cy="111760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 flipH="1">
            <a:off x="5684838" y="4365625"/>
            <a:ext cx="1001712" cy="7858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8"/>
          <p:cNvSpPr txBox="1">
            <a:spLocks noChangeArrowheads="1"/>
          </p:cNvSpPr>
          <p:nvPr/>
        </p:nvSpPr>
        <p:spPr bwMode="auto">
          <a:xfrm rot="16200000">
            <a:off x="4421931" y="450306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err="1" smtClean="0">
                <a:latin typeface="Times New Roman" pitchFamily="18" charset="0"/>
              </a:rPr>
              <a:t>νf</a:t>
            </a:r>
            <a:r>
              <a:rPr lang="en-US" altLang="ja-JP" sz="2400" baseline="-25000" dirty="0" err="1" smtClean="0">
                <a:latin typeface="Times New Roman" pitchFamily="18" charset="0"/>
              </a:rPr>
              <a:t>ν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1197037" y="525269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Sheath</a:t>
            </a:r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1868488" y="4903439"/>
            <a:ext cx="433387" cy="3492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endCxn id="55" idx="3"/>
          </p:cNvCxnSpPr>
          <p:nvPr/>
        </p:nvCxnSpPr>
        <p:spPr>
          <a:xfrm flipH="1">
            <a:off x="2205100" y="5155852"/>
            <a:ext cx="1431864" cy="2651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2627784" y="4733899"/>
            <a:ext cx="86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Spine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5259388" y="3514650"/>
            <a:ext cx="4016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Photons gain energy by crossing the boundary layer</a:t>
            </a:r>
          </a:p>
        </p:txBody>
      </p:sp>
      <p:sp>
        <p:nvSpPr>
          <p:cNvPr id="60" name="テキスト ボックス 98"/>
          <p:cNvSpPr txBox="1">
            <a:spLocks noChangeArrowheads="1"/>
          </p:cNvSpPr>
          <p:nvPr/>
        </p:nvSpPr>
        <p:spPr bwMode="auto">
          <a:xfrm>
            <a:off x="5530850" y="2827263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(II) Fermi acceleration of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      photons</a:t>
            </a:r>
            <a:endParaRPr lang="ja-JP" altLang="en-US" sz="2000" dirty="0"/>
          </a:p>
        </p:txBody>
      </p:sp>
      <p:sp>
        <p:nvSpPr>
          <p:cNvPr id="62" name="正方形/長方形 61"/>
          <p:cNvSpPr/>
          <p:nvPr/>
        </p:nvSpPr>
        <p:spPr>
          <a:xfrm>
            <a:off x="6012160" y="2496146"/>
            <a:ext cx="3735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s</a:t>
            </a:r>
            <a:r>
              <a:rPr lang="en-US" altLang="ja-JP" sz="1400" dirty="0" smtClean="0">
                <a:solidFill>
                  <a:srgbClr val="0000FF"/>
                </a:solidFill>
              </a:rPr>
              <a:t>ee also 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Lundman</a:t>
            </a:r>
            <a:r>
              <a:rPr lang="en-US" altLang="ja-JP" sz="1400" dirty="0" smtClean="0">
                <a:solidFill>
                  <a:srgbClr val="0000FF"/>
                </a:solidFill>
              </a:rPr>
              <a:t> + 2013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03225" y="260350"/>
            <a:ext cx="874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200">
                <a:latin typeface="Times New Roman" pitchFamily="18" charset="0"/>
              </a:rPr>
              <a:t>Our focus: Effect of the jet structure on the emission</a:t>
            </a:r>
            <a:endParaRPr lang="el-GR" altLang="ja-JP" sz="3200">
              <a:latin typeface="Times New Roman" pitchFamily="18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790575" y="8874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Find the jet structure that can explain the observation</a:t>
            </a:r>
            <a:endParaRPr lang="ja-JP" altLang="en-US" sz="2400" b="1">
              <a:solidFill>
                <a:srgbClr val="0000FF"/>
              </a:solidFill>
            </a:endParaRPr>
          </a:p>
        </p:txBody>
      </p:sp>
      <p:sp>
        <p:nvSpPr>
          <p:cNvPr id="9220" name="テキスト ボックス 3"/>
          <p:cNvSpPr txBox="1">
            <a:spLocks noChangeArrowheads="1"/>
          </p:cNvSpPr>
          <p:nvPr/>
        </p:nvSpPr>
        <p:spPr bwMode="auto">
          <a:xfrm>
            <a:off x="757238" y="1628775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u="sng"/>
              <a:t>Stratified Jet structure</a:t>
            </a:r>
            <a:endParaRPr lang="ja-JP" altLang="en-US" sz="2800" b="1" u="sng"/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9222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9223" name="Line 3"/>
          <p:cNvSpPr>
            <a:spLocks noChangeShapeType="1"/>
          </p:cNvSpPr>
          <p:nvPr/>
        </p:nvSpPr>
        <p:spPr bwMode="auto">
          <a:xfrm>
            <a:off x="755650" y="2997200"/>
            <a:ext cx="2303463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 flipH="1">
            <a:off x="3132138" y="3068638"/>
            <a:ext cx="230505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5" name="AutoShape 5"/>
          <p:cNvSpPr>
            <a:spLocks noChangeArrowheads="1"/>
          </p:cNvSpPr>
          <p:nvPr/>
        </p:nvSpPr>
        <p:spPr bwMode="auto">
          <a:xfrm rot="-5400000">
            <a:off x="2629694" y="3212306"/>
            <a:ext cx="717550" cy="287338"/>
          </a:xfrm>
          <a:prstGeom prst="rightArrow">
            <a:avLst>
              <a:gd name="adj1" fmla="val 50000"/>
              <a:gd name="adj2" fmla="val 6243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 flipH="1">
            <a:off x="3059113" y="2411413"/>
            <a:ext cx="1384300" cy="389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>
            <a:off x="1868488" y="2492375"/>
            <a:ext cx="1192212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23850" y="40830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t</a:t>
            </a:r>
            <a:r>
              <a:rPr lang="en-US" altLang="ja-JP" sz="2400"/>
              <a:t>~1</a:t>
            </a:r>
          </a:p>
        </p:txBody>
      </p:sp>
      <p:sp>
        <p:nvSpPr>
          <p:cNvPr id="9229" name="AutoShape 17"/>
          <p:cNvSpPr>
            <a:spLocks noChangeArrowheads="1"/>
          </p:cNvSpPr>
          <p:nvPr/>
        </p:nvSpPr>
        <p:spPr bwMode="auto">
          <a:xfrm rot="-3852460">
            <a:off x="4070351" y="3643312"/>
            <a:ext cx="430212" cy="144463"/>
          </a:xfrm>
          <a:prstGeom prst="rightArrow">
            <a:avLst>
              <a:gd name="adj1" fmla="val 50000"/>
              <a:gd name="adj2" fmla="val 744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9230" name="AutoShape 18"/>
          <p:cNvSpPr>
            <a:spLocks noChangeArrowheads="1"/>
          </p:cNvSpPr>
          <p:nvPr/>
        </p:nvSpPr>
        <p:spPr bwMode="auto">
          <a:xfrm rot="-7154654">
            <a:off x="1653382" y="3634581"/>
            <a:ext cx="430212" cy="142875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9231" name="Freeform 20"/>
          <p:cNvSpPr>
            <a:spLocks/>
          </p:cNvSpPr>
          <p:nvPr/>
        </p:nvSpPr>
        <p:spPr bwMode="auto">
          <a:xfrm>
            <a:off x="3132138" y="2416175"/>
            <a:ext cx="431800" cy="2092325"/>
          </a:xfrm>
          <a:custGeom>
            <a:avLst/>
            <a:gdLst>
              <a:gd name="T0" fmla="*/ 2147483647 w 272"/>
              <a:gd name="T1" fmla="*/ 2147483647 h 1451"/>
              <a:gd name="T2" fmla="*/ 2147483647 w 272"/>
              <a:gd name="T3" fmla="*/ 2147483647 h 1451"/>
              <a:gd name="T4" fmla="*/ 2147483647 w 272"/>
              <a:gd name="T5" fmla="*/ 2147483647 h 1451"/>
              <a:gd name="T6" fmla="*/ 2147483647 w 272"/>
              <a:gd name="T7" fmla="*/ 2147483647 h 1451"/>
              <a:gd name="T8" fmla="*/ 2147483647 w 272"/>
              <a:gd name="T9" fmla="*/ 2147483647 h 1451"/>
              <a:gd name="T10" fmla="*/ 0 w 272"/>
              <a:gd name="T11" fmla="*/ 2147483647 h 1451"/>
              <a:gd name="T12" fmla="*/ 2147483647 w 272"/>
              <a:gd name="T13" fmla="*/ 2147483647 h 1451"/>
              <a:gd name="T14" fmla="*/ 2147483647 w 272"/>
              <a:gd name="T15" fmla="*/ 2147483647 h 1451"/>
              <a:gd name="T16" fmla="*/ 2147483647 w 272"/>
              <a:gd name="T17" fmla="*/ 2147483647 h 1451"/>
              <a:gd name="T18" fmla="*/ 2147483647 w 272"/>
              <a:gd name="T19" fmla="*/ 0 h 14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" h="1451">
                <a:moveTo>
                  <a:pt x="46" y="1451"/>
                </a:moveTo>
                <a:lnTo>
                  <a:pt x="182" y="1270"/>
                </a:lnTo>
                <a:lnTo>
                  <a:pt x="91" y="1179"/>
                </a:lnTo>
                <a:lnTo>
                  <a:pt x="227" y="907"/>
                </a:lnTo>
                <a:lnTo>
                  <a:pt x="227" y="998"/>
                </a:lnTo>
                <a:lnTo>
                  <a:pt x="0" y="862"/>
                </a:lnTo>
                <a:lnTo>
                  <a:pt x="227" y="590"/>
                </a:lnTo>
                <a:lnTo>
                  <a:pt x="227" y="499"/>
                </a:lnTo>
                <a:lnTo>
                  <a:pt x="272" y="408"/>
                </a:lnTo>
                <a:lnTo>
                  <a:pt x="27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 flipV="1">
            <a:off x="3563938" y="2416175"/>
            <a:ext cx="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3" name="Freeform 23"/>
          <p:cNvSpPr>
            <a:spLocks/>
          </p:cNvSpPr>
          <p:nvPr/>
        </p:nvSpPr>
        <p:spPr bwMode="auto">
          <a:xfrm>
            <a:off x="2444750" y="2627313"/>
            <a:ext cx="423863" cy="1774825"/>
          </a:xfrm>
          <a:custGeom>
            <a:avLst/>
            <a:gdLst>
              <a:gd name="T0" fmla="*/ 2147483647 w 287"/>
              <a:gd name="T1" fmla="*/ 2147483647 h 1339"/>
              <a:gd name="T2" fmla="*/ 2147483647 w 287"/>
              <a:gd name="T3" fmla="*/ 2147483647 h 1339"/>
              <a:gd name="T4" fmla="*/ 2147483647 w 287"/>
              <a:gd name="T5" fmla="*/ 2147483647 h 1339"/>
              <a:gd name="T6" fmla="*/ 2147483647 w 287"/>
              <a:gd name="T7" fmla="*/ 2147483647 h 1339"/>
              <a:gd name="T8" fmla="*/ 2147483647 w 287"/>
              <a:gd name="T9" fmla="*/ 2147483647 h 1339"/>
              <a:gd name="T10" fmla="*/ 2147483647 w 287"/>
              <a:gd name="T11" fmla="*/ 2147483647 h 1339"/>
              <a:gd name="T12" fmla="*/ 2147483647 w 287"/>
              <a:gd name="T13" fmla="*/ 2147483647 h 1339"/>
              <a:gd name="T14" fmla="*/ 2147483647 w 287"/>
              <a:gd name="T15" fmla="*/ 2147483647 h 1339"/>
              <a:gd name="T16" fmla="*/ 2147483647 w 287"/>
              <a:gd name="T17" fmla="*/ 2147483647 h 1339"/>
              <a:gd name="T18" fmla="*/ 2147483647 w 287"/>
              <a:gd name="T19" fmla="*/ 2147483647 h 1339"/>
              <a:gd name="T20" fmla="*/ 2147483647 w 287"/>
              <a:gd name="T21" fmla="*/ 2147483647 h 1339"/>
              <a:gd name="T22" fmla="*/ 2147483647 w 287"/>
              <a:gd name="T23" fmla="*/ 2147483647 h 1339"/>
              <a:gd name="T24" fmla="*/ 0 w 287"/>
              <a:gd name="T25" fmla="*/ 0 h 1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7" h="1339">
                <a:moveTo>
                  <a:pt x="287" y="1339"/>
                </a:moveTo>
                <a:cubicBezTo>
                  <a:pt x="273" y="1321"/>
                  <a:pt x="265" y="1299"/>
                  <a:pt x="250" y="1281"/>
                </a:cubicBezTo>
                <a:cubicBezTo>
                  <a:pt x="204" y="1225"/>
                  <a:pt x="246" y="1298"/>
                  <a:pt x="221" y="1251"/>
                </a:cubicBezTo>
                <a:lnTo>
                  <a:pt x="45" y="1134"/>
                </a:lnTo>
                <a:lnTo>
                  <a:pt x="226" y="998"/>
                </a:lnTo>
                <a:lnTo>
                  <a:pt x="136" y="726"/>
                </a:lnTo>
                <a:lnTo>
                  <a:pt x="226" y="862"/>
                </a:lnTo>
                <a:lnTo>
                  <a:pt x="272" y="544"/>
                </a:lnTo>
                <a:lnTo>
                  <a:pt x="45" y="454"/>
                </a:lnTo>
                <a:lnTo>
                  <a:pt x="136" y="590"/>
                </a:lnTo>
                <a:lnTo>
                  <a:pt x="181" y="363"/>
                </a:lnTo>
                <a:lnTo>
                  <a:pt x="45" y="227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24"/>
          <p:cNvSpPr>
            <a:spLocks noChangeShapeType="1"/>
          </p:cNvSpPr>
          <p:nvPr/>
        </p:nvSpPr>
        <p:spPr bwMode="auto">
          <a:xfrm flipV="1">
            <a:off x="2444750" y="2308225"/>
            <a:ext cx="20638" cy="3190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5" name="Freeform 25"/>
          <p:cNvSpPr>
            <a:spLocks/>
          </p:cNvSpPr>
          <p:nvPr/>
        </p:nvSpPr>
        <p:spPr bwMode="auto">
          <a:xfrm>
            <a:off x="3636963" y="2708275"/>
            <a:ext cx="719137" cy="1657350"/>
          </a:xfrm>
          <a:custGeom>
            <a:avLst/>
            <a:gdLst>
              <a:gd name="T0" fmla="*/ 0 w 453"/>
              <a:gd name="T1" fmla="*/ 2147483647 h 998"/>
              <a:gd name="T2" fmla="*/ 2147483647 w 453"/>
              <a:gd name="T3" fmla="*/ 2147483647 h 998"/>
              <a:gd name="T4" fmla="*/ 2147483647 w 453"/>
              <a:gd name="T5" fmla="*/ 2147483647 h 998"/>
              <a:gd name="T6" fmla="*/ 2147483647 w 453"/>
              <a:gd name="T7" fmla="*/ 2147483647 h 998"/>
              <a:gd name="T8" fmla="*/ 2147483647 w 453"/>
              <a:gd name="T9" fmla="*/ 2147483647 h 998"/>
              <a:gd name="T10" fmla="*/ 2147483647 w 453"/>
              <a:gd name="T11" fmla="*/ 2147483647 h 998"/>
              <a:gd name="T12" fmla="*/ 2147483647 w 453"/>
              <a:gd name="T13" fmla="*/ 2147483647 h 998"/>
              <a:gd name="T14" fmla="*/ 2147483647 w 453"/>
              <a:gd name="T15" fmla="*/ 2147483647 h 998"/>
              <a:gd name="T16" fmla="*/ 2147483647 w 453"/>
              <a:gd name="T17" fmla="*/ 0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998">
                <a:moveTo>
                  <a:pt x="0" y="998"/>
                </a:moveTo>
                <a:lnTo>
                  <a:pt x="226" y="817"/>
                </a:lnTo>
                <a:lnTo>
                  <a:pt x="136" y="635"/>
                </a:lnTo>
                <a:lnTo>
                  <a:pt x="317" y="499"/>
                </a:lnTo>
                <a:lnTo>
                  <a:pt x="363" y="409"/>
                </a:lnTo>
                <a:lnTo>
                  <a:pt x="272" y="272"/>
                </a:lnTo>
                <a:lnTo>
                  <a:pt x="272" y="136"/>
                </a:lnTo>
                <a:lnTo>
                  <a:pt x="453" y="91"/>
                </a:lnTo>
                <a:lnTo>
                  <a:pt x="453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26"/>
          <p:cNvSpPr>
            <a:spLocks noChangeShapeType="1"/>
          </p:cNvSpPr>
          <p:nvPr/>
        </p:nvSpPr>
        <p:spPr bwMode="auto">
          <a:xfrm flipH="1" flipV="1">
            <a:off x="4284663" y="2492375"/>
            <a:ext cx="7143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7" name="Freeform 27"/>
          <p:cNvSpPr>
            <a:spLocks/>
          </p:cNvSpPr>
          <p:nvPr/>
        </p:nvSpPr>
        <p:spPr bwMode="auto">
          <a:xfrm>
            <a:off x="1763713" y="2708275"/>
            <a:ext cx="865187" cy="1728788"/>
          </a:xfrm>
          <a:custGeom>
            <a:avLst/>
            <a:gdLst>
              <a:gd name="T0" fmla="*/ 2147483647 w 545"/>
              <a:gd name="T1" fmla="*/ 2147483647 h 1089"/>
              <a:gd name="T2" fmla="*/ 2147483647 w 545"/>
              <a:gd name="T3" fmla="*/ 2147483647 h 1089"/>
              <a:gd name="T4" fmla="*/ 2147483647 w 545"/>
              <a:gd name="T5" fmla="*/ 2147483647 h 1089"/>
              <a:gd name="T6" fmla="*/ 2147483647 w 545"/>
              <a:gd name="T7" fmla="*/ 2147483647 h 1089"/>
              <a:gd name="T8" fmla="*/ 2147483647 w 545"/>
              <a:gd name="T9" fmla="*/ 2147483647 h 1089"/>
              <a:gd name="T10" fmla="*/ 2147483647 w 545"/>
              <a:gd name="T11" fmla="*/ 2147483647 h 1089"/>
              <a:gd name="T12" fmla="*/ 2147483647 w 545"/>
              <a:gd name="T13" fmla="*/ 2147483647 h 1089"/>
              <a:gd name="T14" fmla="*/ 0 w 545"/>
              <a:gd name="T15" fmla="*/ 0 h 10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5" h="1089">
                <a:moveTo>
                  <a:pt x="545" y="1089"/>
                </a:moveTo>
                <a:lnTo>
                  <a:pt x="318" y="908"/>
                </a:lnTo>
                <a:lnTo>
                  <a:pt x="409" y="545"/>
                </a:lnTo>
                <a:lnTo>
                  <a:pt x="454" y="545"/>
                </a:lnTo>
                <a:lnTo>
                  <a:pt x="227" y="454"/>
                </a:lnTo>
                <a:lnTo>
                  <a:pt x="91" y="363"/>
                </a:lnTo>
                <a:lnTo>
                  <a:pt x="227" y="18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 flipH="1" flipV="1">
            <a:off x="1619250" y="2411413"/>
            <a:ext cx="144463" cy="296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9" name="Freeform 29"/>
          <p:cNvSpPr>
            <a:spLocks/>
          </p:cNvSpPr>
          <p:nvPr/>
        </p:nvSpPr>
        <p:spPr bwMode="auto">
          <a:xfrm>
            <a:off x="1333500" y="3141663"/>
            <a:ext cx="863600" cy="1439862"/>
          </a:xfrm>
          <a:custGeom>
            <a:avLst/>
            <a:gdLst>
              <a:gd name="T0" fmla="*/ 2147483647 w 544"/>
              <a:gd name="T1" fmla="*/ 2147483647 h 907"/>
              <a:gd name="T2" fmla="*/ 2147483647 w 544"/>
              <a:gd name="T3" fmla="*/ 2147483647 h 907"/>
              <a:gd name="T4" fmla="*/ 2147483647 w 544"/>
              <a:gd name="T5" fmla="*/ 2147483647 h 907"/>
              <a:gd name="T6" fmla="*/ 2147483647 w 544"/>
              <a:gd name="T7" fmla="*/ 2147483647 h 907"/>
              <a:gd name="T8" fmla="*/ 2147483647 w 544"/>
              <a:gd name="T9" fmla="*/ 2147483647 h 907"/>
              <a:gd name="T10" fmla="*/ 2147483647 w 544"/>
              <a:gd name="T11" fmla="*/ 2147483647 h 907"/>
              <a:gd name="T12" fmla="*/ 2147483647 w 544"/>
              <a:gd name="T13" fmla="*/ 2147483647 h 907"/>
              <a:gd name="T14" fmla="*/ 0 w 544"/>
              <a:gd name="T15" fmla="*/ 2147483647 h 907"/>
              <a:gd name="T16" fmla="*/ 0 w 544"/>
              <a:gd name="T17" fmla="*/ 0 h 9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4" h="907">
                <a:moveTo>
                  <a:pt x="544" y="907"/>
                </a:moveTo>
                <a:lnTo>
                  <a:pt x="408" y="771"/>
                </a:lnTo>
                <a:lnTo>
                  <a:pt x="408" y="681"/>
                </a:lnTo>
                <a:lnTo>
                  <a:pt x="226" y="499"/>
                </a:lnTo>
                <a:lnTo>
                  <a:pt x="317" y="544"/>
                </a:lnTo>
                <a:lnTo>
                  <a:pt x="136" y="318"/>
                </a:lnTo>
                <a:lnTo>
                  <a:pt x="181" y="136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0" name="Line 30"/>
          <p:cNvSpPr>
            <a:spLocks noChangeShapeType="1"/>
          </p:cNvSpPr>
          <p:nvPr/>
        </p:nvSpPr>
        <p:spPr bwMode="auto">
          <a:xfrm flipH="1" flipV="1">
            <a:off x="1273175" y="2690813"/>
            <a:ext cx="58738" cy="45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1" name="Freeform 31"/>
          <p:cNvSpPr>
            <a:spLocks/>
          </p:cNvSpPr>
          <p:nvPr/>
        </p:nvSpPr>
        <p:spPr bwMode="auto">
          <a:xfrm>
            <a:off x="4117975" y="2997200"/>
            <a:ext cx="814388" cy="1408113"/>
          </a:xfrm>
          <a:custGeom>
            <a:avLst/>
            <a:gdLst>
              <a:gd name="T0" fmla="*/ 0 w 513"/>
              <a:gd name="T1" fmla="*/ 2147483647 h 887"/>
              <a:gd name="T2" fmla="*/ 2147483647 w 513"/>
              <a:gd name="T3" fmla="*/ 2147483647 h 887"/>
              <a:gd name="T4" fmla="*/ 2147483647 w 513"/>
              <a:gd name="T5" fmla="*/ 2147483647 h 887"/>
              <a:gd name="T6" fmla="*/ 2147483647 w 513"/>
              <a:gd name="T7" fmla="*/ 2147483647 h 887"/>
              <a:gd name="T8" fmla="*/ 2147483647 w 513"/>
              <a:gd name="T9" fmla="*/ 2147483647 h 887"/>
              <a:gd name="T10" fmla="*/ 2147483647 w 513"/>
              <a:gd name="T11" fmla="*/ 2147483647 h 887"/>
              <a:gd name="T12" fmla="*/ 2147483647 w 513"/>
              <a:gd name="T13" fmla="*/ 2147483647 h 887"/>
              <a:gd name="T14" fmla="*/ 2147483647 w 513"/>
              <a:gd name="T15" fmla="*/ 2147483647 h 887"/>
              <a:gd name="T16" fmla="*/ 2147483647 w 513"/>
              <a:gd name="T17" fmla="*/ 2147483647 h 887"/>
              <a:gd name="T18" fmla="*/ 2147483647 w 513"/>
              <a:gd name="T19" fmla="*/ 0 h 8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887">
                <a:moveTo>
                  <a:pt x="0" y="887"/>
                </a:moveTo>
                <a:cubicBezTo>
                  <a:pt x="10" y="860"/>
                  <a:pt x="3" y="871"/>
                  <a:pt x="22" y="851"/>
                </a:cubicBezTo>
                <a:lnTo>
                  <a:pt x="150" y="726"/>
                </a:lnTo>
                <a:lnTo>
                  <a:pt x="150" y="544"/>
                </a:lnTo>
                <a:lnTo>
                  <a:pt x="241" y="408"/>
                </a:lnTo>
                <a:lnTo>
                  <a:pt x="332" y="408"/>
                </a:lnTo>
                <a:lnTo>
                  <a:pt x="241" y="317"/>
                </a:lnTo>
                <a:lnTo>
                  <a:pt x="422" y="181"/>
                </a:lnTo>
                <a:lnTo>
                  <a:pt x="377" y="90"/>
                </a:lnTo>
                <a:lnTo>
                  <a:pt x="513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2" name="Line 32"/>
          <p:cNvSpPr>
            <a:spLocks noChangeShapeType="1"/>
          </p:cNvSpPr>
          <p:nvPr/>
        </p:nvSpPr>
        <p:spPr bwMode="auto">
          <a:xfrm flipV="1">
            <a:off x="4932363" y="2492375"/>
            <a:ext cx="142875" cy="5032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3" name="Text Box 33"/>
          <p:cNvSpPr txBox="1">
            <a:spLocks noChangeArrowheads="1"/>
          </p:cNvSpPr>
          <p:nvPr/>
        </p:nvSpPr>
        <p:spPr bwMode="auto">
          <a:xfrm>
            <a:off x="160338" y="4616450"/>
            <a:ext cx="1844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/>
              <a:t>photosphere</a:t>
            </a:r>
          </a:p>
        </p:txBody>
      </p:sp>
      <p:sp>
        <p:nvSpPr>
          <p:cNvPr id="9244" name="Text Box 42"/>
          <p:cNvSpPr txBox="1">
            <a:spLocks noChangeArrowheads="1"/>
          </p:cNvSpPr>
          <p:nvPr/>
        </p:nvSpPr>
        <p:spPr bwMode="auto">
          <a:xfrm>
            <a:off x="3476625" y="56864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0</a:t>
            </a:r>
            <a:r>
              <a:rPr lang="en-US" altLang="ja-JP" sz="2000"/>
              <a:t>  &gt;  </a:t>
            </a: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1</a:t>
            </a: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946150" y="3536950"/>
            <a:ext cx="327025" cy="1079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7" name="Arc 22"/>
          <p:cNvSpPr>
            <a:spLocks/>
          </p:cNvSpPr>
          <p:nvPr/>
        </p:nvSpPr>
        <p:spPr bwMode="auto">
          <a:xfrm rot="2605119" flipH="1">
            <a:off x="1674813" y="2219325"/>
            <a:ext cx="2871787" cy="2681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8" name="Arc 22"/>
          <p:cNvSpPr>
            <a:spLocks/>
          </p:cNvSpPr>
          <p:nvPr/>
        </p:nvSpPr>
        <p:spPr bwMode="auto">
          <a:xfrm rot="2605119" flipH="1">
            <a:off x="4065588" y="3170238"/>
            <a:ext cx="1062037" cy="269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9" name="Rectangle 35"/>
          <p:cNvSpPr>
            <a:spLocks noChangeArrowheads="1"/>
          </p:cNvSpPr>
          <p:nvPr/>
        </p:nvSpPr>
        <p:spPr bwMode="auto">
          <a:xfrm rot="1207094">
            <a:off x="3705225" y="3003550"/>
            <a:ext cx="503238" cy="15303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chemeClr val="tx2"/>
              </a:solidFill>
            </a:endParaRPr>
          </a:p>
        </p:txBody>
      </p:sp>
      <p:sp>
        <p:nvSpPr>
          <p:cNvPr id="9250" name="Rectangle 36"/>
          <p:cNvSpPr>
            <a:spLocks noChangeArrowheads="1"/>
          </p:cNvSpPr>
          <p:nvPr/>
        </p:nvSpPr>
        <p:spPr bwMode="auto">
          <a:xfrm rot="-1108831">
            <a:off x="2085975" y="2917825"/>
            <a:ext cx="431800" cy="1609725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chemeClr val="tx2"/>
              </a:solidFill>
            </a:endParaRP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2411413" y="3141663"/>
            <a:ext cx="15113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Accleration region</a:t>
            </a:r>
          </a:p>
        </p:txBody>
      </p:sp>
      <p:sp>
        <p:nvSpPr>
          <p:cNvPr id="9252" name="Text Box 37"/>
          <p:cNvSpPr txBox="1">
            <a:spLocks noChangeArrowheads="1"/>
          </p:cNvSpPr>
          <p:nvPr/>
        </p:nvSpPr>
        <p:spPr bwMode="auto">
          <a:xfrm>
            <a:off x="5499100" y="5761038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2000" b="1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118100" y="6030913"/>
            <a:ext cx="3621088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5130800" y="3748088"/>
            <a:ext cx="0" cy="230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55" name="Text Box 11"/>
          <p:cNvSpPr txBox="1">
            <a:spLocks noChangeArrowheads="1"/>
          </p:cNvSpPr>
          <p:nvPr/>
        </p:nvSpPr>
        <p:spPr bwMode="auto">
          <a:xfrm>
            <a:off x="8439150" y="5592763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n</a:t>
            </a:r>
          </a:p>
        </p:txBody>
      </p:sp>
      <p:cxnSp>
        <p:nvCxnSpPr>
          <p:cNvPr id="84" name="直線コネクタ 83"/>
          <p:cNvCxnSpPr/>
          <p:nvPr/>
        </p:nvCxnSpPr>
        <p:spPr>
          <a:xfrm>
            <a:off x="6686550" y="4364038"/>
            <a:ext cx="1511300" cy="4064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8197850" y="4770438"/>
            <a:ext cx="180975" cy="1260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8" name="Text Box 15"/>
          <p:cNvSpPr txBox="1">
            <a:spLocks noChangeArrowheads="1"/>
          </p:cNvSpPr>
          <p:nvPr/>
        </p:nvSpPr>
        <p:spPr bwMode="auto">
          <a:xfrm>
            <a:off x="5259388" y="3514650"/>
            <a:ext cx="4016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Photons gain energy by crossing the boundary layer</a:t>
            </a:r>
          </a:p>
        </p:txBody>
      </p:sp>
      <p:sp>
        <p:nvSpPr>
          <p:cNvPr id="9259" name="テキスト ボックス 86"/>
          <p:cNvSpPr txBox="1">
            <a:spLocks noChangeArrowheads="1"/>
          </p:cNvSpPr>
          <p:nvPr/>
        </p:nvSpPr>
        <p:spPr bwMode="auto">
          <a:xfrm>
            <a:off x="5259388" y="1827213"/>
            <a:ext cx="381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2 effects on the spectra</a:t>
            </a:r>
            <a:endParaRPr lang="ja-JP" altLang="en-US" sz="2000"/>
          </a:p>
        </p:txBody>
      </p:sp>
      <p:sp>
        <p:nvSpPr>
          <p:cNvPr id="9260" name="テキスト ボックス 88"/>
          <p:cNvSpPr txBox="1">
            <a:spLocks noChangeArrowheads="1"/>
          </p:cNvSpPr>
          <p:nvPr/>
        </p:nvSpPr>
        <p:spPr bwMode="auto">
          <a:xfrm>
            <a:off x="5530850" y="222726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(I) multi-color effect</a:t>
            </a:r>
            <a:endParaRPr lang="ja-JP" altLang="en-US" sz="2000" dirty="0"/>
          </a:p>
        </p:txBody>
      </p:sp>
      <p:sp>
        <p:nvSpPr>
          <p:cNvPr id="9261" name="Freeform 43"/>
          <p:cNvSpPr>
            <a:spLocks/>
          </p:cNvSpPr>
          <p:nvPr/>
        </p:nvSpPr>
        <p:spPr bwMode="auto">
          <a:xfrm>
            <a:off x="5832475" y="4379913"/>
            <a:ext cx="1287463" cy="167005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62" name="Freeform 43"/>
          <p:cNvSpPr>
            <a:spLocks/>
          </p:cNvSpPr>
          <p:nvPr/>
        </p:nvSpPr>
        <p:spPr bwMode="auto">
          <a:xfrm>
            <a:off x="5354638" y="4922838"/>
            <a:ext cx="1017587" cy="111760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 flipH="1">
            <a:off x="5684838" y="4365625"/>
            <a:ext cx="1001712" cy="7858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5" name="テキスト ボックス 98"/>
          <p:cNvSpPr txBox="1">
            <a:spLocks noChangeArrowheads="1"/>
          </p:cNvSpPr>
          <p:nvPr/>
        </p:nvSpPr>
        <p:spPr bwMode="auto">
          <a:xfrm>
            <a:off x="5530850" y="2827263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(II) Fermi acceleration of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      photons</a:t>
            </a:r>
            <a:endParaRPr lang="ja-JP" altLang="en-US" sz="2000" dirty="0"/>
          </a:p>
        </p:txBody>
      </p:sp>
      <p:sp>
        <p:nvSpPr>
          <p:cNvPr id="9266" name="Text Box 63"/>
          <p:cNvSpPr txBox="1">
            <a:spLocks noChangeArrowheads="1"/>
          </p:cNvSpPr>
          <p:nvPr/>
        </p:nvSpPr>
        <p:spPr bwMode="auto">
          <a:xfrm>
            <a:off x="468313" y="6249988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Propagation of photons are solved by Monte=Carlo method</a:t>
            </a:r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 rot="16200000">
            <a:off x="4421931" y="450306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err="1" smtClean="0">
                <a:latin typeface="Times New Roman" pitchFamily="18" charset="0"/>
              </a:rPr>
              <a:t>νf</a:t>
            </a:r>
            <a:r>
              <a:rPr lang="en-US" altLang="ja-JP" sz="2400" baseline="-25000" dirty="0" err="1" smtClean="0">
                <a:latin typeface="Times New Roman" pitchFamily="18" charset="0"/>
              </a:rPr>
              <a:t>ν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627784" y="4733899"/>
            <a:ext cx="86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Spine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197037" y="525269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Sheath</a:t>
            </a:r>
          </a:p>
        </p:txBody>
      </p:sp>
      <p:cxnSp>
        <p:nvCxnSpPr>
          <p:cNvPr id="55" name="直線コネクタ 54"/>
          <p:cNvCxnSpPr/>
          <p:nvPr/>
        </p:nvCxnSpPr>
        <p:spPr>
          <a:xfrm flipH="1">
            <a:off x="1868488" y="4903439"/>
            <a:ext cx="433387" cy="3492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endCxn id="54" idx="3"/>
          </p:cNvCxnSpPr>
          <p:nvPr/>
        </p:nvCxnSpPr>
        <p:spPr>
          <a:xfrm flipH="1">
            <a:off x="2205100" y="5155852"/>
            <a:ext cx="1431864" cy="2651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6012160" y="2496146"/>
            <a:ext cx="3735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s</a:t>
            </a:r>
            <a:r>
              <a:rPr lang="en-US" altLang="ja-JP" sz="1400" dirty="0" smtClean="0">
                <a:solidFill>
                  <a:srgbClr val="0000FF"/>
                </a:solidFill>
              </a:rPr>
              <a:t>ee also 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Lundman</a:t>
            </a:r>
            <a:r>
              <a:rPr lang="en-US" altLang="ja-JP" sz="1400" dirty="0" smtClean="0">
                <a:solidFill>
                  <a:srgbClr val="0000FF"/>
                </a:solidFill>
              </a:rPr>
              <a:t> + 2013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pic>
        <p:nvPicPr>
          <p:cNvPr id="10243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344613"/>
            <a:ext cx="5103813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5986463" y="1528763"/>
            <a:ext cx="0" cy="30972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003800" y="470058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E</a:t>
            </a:r>
            <a:r>
              <a:rPr lang="en-US" altLang="ja-JP" sz="2000" b="1" baseline="-25000">
                <a:solidFill>
                  <a:srgbClr val="FF0000"/>
                </a:solidFill>
              </a:rPr>
              <a:t>max</a:t>
            </a:r>
            <a:r>
              <a:rPr lang="en-US" altLang="ja-JP" sz="2000" b="1">
                <a:solidFill>
                  <a:srgbClr val="FF0000"/>
                </a:solidFill>
              </a:rPr>
              <a:t> = 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000" b="1" baseline="-25000">
                <a:solidFill>
                  <a:srgbClr val="FF0000"/>
                </a:solidFill>
              </a:rPr>
              <a:t>0</a:t>
            </a:r>
            <a:r>
              <a:rPr lang="en-US" altLang="ja-JP" sz="2000" b="1">
                <a:solidFill>
                  <a:srgbClr val="FF0000"/>
                </a:solidFill>
              </a:rPr>
              <a:t>m</a:t>
            </a:r>
            <a:r>
              <a:rPr lang="en-US" altLang="ja-JP" sz="2000" b="1" baseline="-25000">
                <a:solidFill>
                  <a:srgbClr val="FF0000"/>
                </a:solidFill>
              </a:rPr>
              <a:t>e</a:t>
            </a:r>
            <a:r>
              <a:rPr lang="en-US" altLang="ja-JP" sz="2000" b="1">
                <a:solidFill>
                  <a:srgbClr val="FF0000"/>
                </a:solidFill>
              </a:rPr>
              <a:t>c</a:t>
            </a:r>
            <a:r>
              <a:rPr lang="en-US" altLang="ja-JP" sz="20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743325" y="50625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/>
              <a:t>Klein-Nishina cut-off</a:t>
            </a: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7451725" y="2497138"/>
            <a:ext cx="1152525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7451725" y="1416050"/>
            <a:ext cx="1588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 flipH="1">
            <a:off x="7451725" y="2497138"/>
            <a:ext cx="504825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6948488" y="2424113"/>
            <a:ext cx="50323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6804025" y="2208213"/>
            <a:ext cx="86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Spine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7956550" y="393700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Sheath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7956550" y="3505200"/>
            <a:ext cx="360363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08438"/>
            <a:ext cx="2778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7952409" y="402922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7" name="Line 21"/>
          <p:cNvSpPr>
            <a:spLocks noChangeShapeType="1"/>
          </p:cNvSpPr>
          <p:nvPr/>
        </p:nvSpPr>
        <p:spPr bwMode="auto">
          <a:xfrm flipV="1">
            <a:off x="7451725" y="1416049"/>
            <a:ext cx="504825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8" name="Arc 22"/>
          <p:cNvSpPr>
            <a:spLocks/>
          </p:cNvSpPr>
          <p:nvPr/>
        </p:nvSpPr>
        <p:spPr bwMode="auto">
          <a:xfrm>
            <a:off x="7451724" y="2136774"/>
            <a:ext cx="422275" cy="239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5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552576"/>
            <a:ext cx="5762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" name="Line 24"/>
          <p:cNvSpPr>
            <a:spLocks noChangeShapeType="1"/>
          </p:cNvSpPr>
          <p:nvPr/>
        </p:nvSpPr>
        <p:spPr bwMode="auto">
          <a:xfrm>
            <a:off x="6300192" y="2544763"/>
            <a:ext cx="1151533" cy="276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1" name="Arc 25"/>
          <p:cNvSpPr>
            <a:spLocks/>
          </p:cNvSpPr>
          <p:nvPr/>
        </p:nvSpPr>
        <p:spPr bwMode="auto">
          <a:xfrm>
            <a:off x="7451725" y="4368800"/>
            <a:ext cx="144463" cy="73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Line 26"/>
          <p:cNvSpPr>
            <a:spLocks noChangeShapeType="1"/>
          </p:cNvSpPr>
          <p:nvPr/>
        </p:nvSpPr>
        <p:spPr bwMode="auto">
          <a:xfrm flipV="1">
            <a:off x="7693817" y="1876426"/>
            <a:ext cx="478930" cy="26749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4" name="Rectangle 32"/>
          <p:cNvSpPr>
            <a:spLocks noChangeArrowheads="1"/>
          </p:cNvSpPr>
          <p:nvPr/>
        </p:nvSpPr>
        <p:spPr bwMode="auto">
          <a:xfrm>
            <a:off x="1271588" y="692150"/>
            <a:ext cx="5724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 smtClean="0">
                <a:latin typeface="Symbol" pitchFamily="18" charset="2"/>
              </a:rPr>
              <a:t>G</a:t>
            </a:r>
            <a:r>
              <a:rPr lang="en-US" altLang="ja-JP" sz="2400" b="1" baseline="-25000" dirty="0" smtClean="0"/>
              <a:t>0</a:t>
            </a:r>
            <a:r>
              <a:rPr lang="en-US" altLang="ja-JP" sz="2400" b="1" dirty="0" smtClean="0"/>
              <a:t>=400 </a:t>
            </a:r>
            <a:r>
              <a:rPr lang="en-US" altLang="ja-JP" sz="2400" b="1" dirty="0" smtClean="0">
                <a:latin typeface="Symbol" pitchFamily="18" charset="2"/>
              </a:rPr>
              <a:t>  </a:t>
            </a:r>
            <a:r>
              <a:rPr lang="en-US" altLang="ja-JP" sz="2400" b="1" dirty="0" err="1">
                <a:latin typeface="Symbol" pitchFamily="18" charset="2"/>
              </a:rPr>
              <a:t>q</a:t>
            </a:r>
            <a:r>
              <a:rPr lang="en-US" altLang="ja-JP" sz="2400" b="1" baseline="-25000" dirty="0" err="1"/>
              <a:t>j</a:t>
            </a:r>
            <a:r>
              <a:rPr lang="en-US" altLang="ja-JP" sz="2400" b="1" baseline="-25000" dirty="0"/>
              <a:t> </a:t>
            </a:r>
            <a:r>
              <a:rPr lang="en-US" altLang="ja-JP" sz="2400" b="1" dirty="0"/>
              <a:t>=1°</a:t>
            </a:r>
            <a:r>
              <a:rPr lang="en-US" altLang="ja-JP" sz="2400" b="1" dirty="0">
                <a:latin typeface="Symbol" pitchFamily="18" charset="2"/>
              </a:rPr>
              <a:t> q</a:t>
            </a:r>
            <a:r>
              <a:rPr lang="en-US" altLang="ja-JP" sz="2400" b="1" baseline="-25000" dirty="0"/>
              <a:t>0</a:t>
            </a:r>
            <a:r>
              <a:rPr lang="en-US" altLang="ja-JP" sz="2400" b="1" dirty="0"/>
              <a:t>=0.5°</a:t>
            </a:r>
            <a:r>
              <a:rPr lang="en-US" altLang="ja-JP" sz="2400" b="1" dirty="0">
                <a:latin typeface="Symbol" pitchFamily="18" charset="2"/>
              </a:rPr>
              <a:t> </a:t>
            </a:r>
            <a:r>
              <a:rPr lang="en-US" altLang="ja-JP" sz="2400" b="1" dirty="0" err="1">
                <a:latin typeface="Symbol" pitchFamily="18" charset="2"/>
              </a:rPr>
              <a:t>q</a:t>
            </a:r>
            <a:r>
              <a:rPr lang="en-US" altLang="ja-JP" sz="2400" b="1" baseline="-25000" dirty="0" err="1"/>
              <a:t>obs</a:t>
            </a:r>
            <a:r>
              <a:rPr lang="en-US" altLang="ja-JP" sz="2400" b="1" dirty="0"/>
              <a:t>=0.4°</a:t>
            </a:r>
            <a:r>
              <a:rPr lang="en-US" altLang="ja-JP" sz="2400" b="1" dirty="0">
                <a:latin typeface="Symbol" pitchFamily="18" charset="2"/>
              </a:rPr>
              <a:t>	</a:t>
            </a:r>
          </a:p>
        </p:txBody>
      </p:sp>
      <p:sp>
        <p:nvSpPr>
          <p:cNvPr id="10265" name="Rectangle 2"/>
          <p:cNvSpPr>
            <a:spLocks noChangeArrowheads="1"/>
          </p:cNvSpPr>
          <p:nvPr/>
        </p:nvSpPr>
        <p:spPr bwMode="auto">
          <a:xfrm>
            <a:off x="323850" y="5808663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pic>
        <p:nvPicPr>
          <p:cNvPr id="10266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67063"/>
            <a:ext cx="17478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 Box 29"/>
          <p:cNvSpPr txBox="1">
            <a:spLocks noChangeArrowheads="1"/>
          </p:cNvSpPr>
          <p:nvPr/>
        </p:nvSpPr>
        <p:spPr bwMode="auto">
          <a:xfrm>
            <a:off x="1868488" y="1052513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Thermal + non-thermal tail</a:t>
            </a:r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527050" y="5305425"/>
            <a:ext cx="86169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Non-thermal tail becomes prominent as the relative velocity becomes larger</a:t>
            </a:r>
          </a:p>
        </p:txBody>
      </p:sp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51125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363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79" y="285363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235075" y="188640"/>
            <a:ext cx="648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Two-component jet</a:t>
            </a:r>
          </a:p>
        </p:txBody>
      </p:sp>
    </p:spTree>
    <p:extLst>
      <p:ext uri="{BB962C8B-B14F-4D97-AF65-F5344CB8AC3E}">
        <p14:creationId xmlns:p14="http://schemas.microsoft.com/office/powerpoint/2010/main" val="38825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pic>
        <p:nvPicPr>
          <p:cNvPr id="10243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344613"/>
            <a:ext cx="5103813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5986463" y="1528763"/>
            <a:ext cx="0" cy="309721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003800" y="470058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E</a:t>
            </a:r>
            <a:r>
              <a:rPr lang="en-US" altLang="ja-JP" sz="2000" b="1" baseline="-25000">
                <a:solidFill>
                  <a:srgbClr val="FF0000"/>
                </a:solidFill>
              </a:rPr>
              <a:t>max</a:t>
            </a:r>
            <a:r>
              <a:rPr lang="en-US" altLang="ja-JP" sz="2000" b="1">
                <a:solidFill>
                  <a:srgbClr val="FF0000"/>
                </a:solidFill>
              </a:rPr>
              <a:t> = 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000" b="1" baseline="-25000">
                <a:solidFill>
                  <a:srgbClr val="FF0000"/>
                </a:solidFill>
              </a:rPr>
              <a:t>0</a:t>
            </a:r>
            <a:r>
              <a:rPr lang="en-US" altLang="ja-JP" sz="2000" b="1">
                <a:solidFill>
                  <a:srgbClr val="FF0000"/>
                </a:solidFill>
              </a:rPr>
              <a:t>m</a:t>
            </a:r>
            <a:r>
              <a:rPr lang="en-US" altLang="ja-JP" sz="2000" b="1" baseline="-25000">
                <a:solidFill>
                  <a:srgbClr val="FF0000"/>
                </a:solidFill>
              </a:rPr>
              <a:t>e</a:t>
            </a:r>
            <a:r>
              <a:rPr lang="en-US" altLang="ja-JP" sz="2000" b="1">
                <a:solidFill>
                  <a:srgbClr val="FF0000"/>
                </a:solidFill>
              </a:rPr>
              <a:t>c</a:t>
            </a:r>
            <a:r>
              <a:rPr lang="en-US" altLang="ja-JP" sz="20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743325" y="50625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/>
              <a:t>Klein-Nishina cut-off</a:t>
            </a: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7451725" y="2497138"/>
            <a:ext cx="1152525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7451725" y="1416050"/>
            <a:ext cx="1588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 flipH="1">
            <a:off x="7451725" y="2497138"/>
            <a:ext cx="504825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6948488" y="2424113"/>
            <a:ext cx="50323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6804025" y="2208213"/>
            <a:ext cx="86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Spine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7956550" y="393700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Sheath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7956550" y="3505200"/>
            <a:ext cx="360363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08438"/>
            <a:ext cx="2778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7952409" y="402922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7" name="Line 21"/>
          <p:cNvSpPr>
            <a:spLocks noChangeShapeType="1"/>
          </p:cNvSpPr>
          <p:nvPr/>
        </p:nvSpPr>
        <p:spPr bwMode="auto">
          <a:xfrm flipV="1">
            <a:off x="7451725" y="1416049"/>
            <a:ext cx="504825" cy="388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8" name="Arc 22"/>
          <p:cNvSpPr>
            <a:spLocks/>
          </p:cNvSpPr>
          <p:nvPr/>
        </p:nvSpPr>
        <p:spPr bwMode="auto">
          <a:xfrm>
            <a:off x="7451724" y="2136774"/>
            <a:ext cx="422275" cy="2397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5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552576"/>
            <a:ext cx="5762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" name="Line 24"/>
          <p:cNvSpPr>
            <a:spLocks noChangeShapeType="1"/>
          </p:cNvSpPr>
          <p:nvPr/>
        </p:nvSpPr>
        <p:spPr bwMode="auto">
          <a:xfrm>
            <a:off x="6300192" y="2544763"/>
            <a:ext cx="1151533" cy="276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1" name="Arc 25"/>
          <p:cNvSpPr>
            <a:spLocks/>
          </p:cNvSpPr>
          <p:nvPr/>
        </p:nvSpPr>
        <p:spPr bwMode="auto">
          <a:xfrm>
            <a:off x="7451725" y="4368800"/>
            <a:ext cx="144463" cy="73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Line 26"/>
          <p:cNvSpPr>
            <a:spLocks noChangeShapeType="1"/>
          </p:cNvSpPr>
          <p:nvPr/>
        </p:nvSpPr>
        <p:spPr bwMode="auto">
          <a:xfrm flipV="1">
            <a:off x="7693817" y="1876426"/>
            <a:ext cx="478930" cy="26749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>
            <a:off x="1235075" y="188640"/>
            <a:ext cx="648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Two-component jet</a:t>
            </a:r>
          </a:p>
        </p:txBody>
      </p:sp>
      <p:sp>
        <p:nvSpPr>
          <p:cNvPr id="10264" name="Rectangle 32"/>
          <p:cNvSpPr>
            <a:spLocks noChangeArrowheads="1"/>
          </p:cNvSpPr>
          <p:nvPr/>
        </p:nvSpPr>
        <p:spPr bwMode="auto">
          <a:xfrm>
            <a:off x="1271588" y="692150"/>
            <a:ext cx="5724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 smtClean="0">
                <a:latin typeface="Symbol" pitchFamily="18" charset="2"/>
              </a:rPr>
              <a:t>G</a:t>
            </a:r>
            <a:r>
              <a:rPr lang="en-US" altLang="ja-JP" sz="2400" b="1" baseline="-25000" dirty="0" smtClean="0"/>
              <a:t>0</a:t>
            </a:r>
            <a:r>
              <a:rPr lang="en-US" altLang="ja-JP" sz="2400" b="1" dirty="0" smtClean="0"/>
              <a:t>=400 </a:t>
            </a:r>
            <a:r>
              <a:rPr lang="en-US" altLang="ja-JP" sz="2400" b="1" dirty="0" smtClean="0">
                <a:latin typeface="Symbol" pitchFamily="18" charset="2"/>
              </a:rPr>
              <a:t>  </a:t>
            </a:r>
            <a:r>
              <a:rPr lang="en-US" altLang="ja-JP" sz="2400" b="1" dirty="0" err="1">
                <a:latin typeface="Symbol" pitchFamily="18" charset="2"/>
              </a:rPr>
              <a:t>q</a:t>
            </a:r>
            <a:r>
              <a:rPr lang="en-US" altLang="ja-JP" sz="2400" b="1" baseline="-25000" dirty="0" err="1"/>
              <a:t>j</a:t>
            </a:r>
            <a:r>
              <a:rPr lang="en-US" altLang="ja-JP" sz="2400" b="1" baseline="-25000" dirty="0"/>
              <a:t> </a:t>
            </a:r>
            <a:r>
              <a:rPr lang="en-US" altLang="ja-JP" sz="2400" b="1" dirty="0"/>
              <a:t>=1°</a:t>
            </a:r>
            <a:r>
              <a:rPr lang="en-US" altLang="ja-JP" sz="2400" b="1" dirty="0">
                <a:latin typeface="Symbol" pitchFamily="18" charset="2"/>
              </a:rPr>
              <a:t> q</a:t>
            </a:r>
            <a:r>
              <a:rPr lang="en-US" altLang="ja-JP" sz="2400" b="1" baseline="-25000" dirty="0"/>
              <a:t>0</a:t>
            </a:r>
            <a:r>
              <a:rPr lang="en-US" altLang="ja-JP" sz="2400" b="1" dirty="0"/>
              <a:t>=0.5°</a:t>
            </a:r>
            <a:r>
              <a:rPr lang="en-US" altLang="ja-JP" sz="2400" b="1" dirty="0">
                <a:latin typeface="Symbol" pitchFamily="18" charset="2"/>
              </a:rPr>
              <a:t> </a:t>
            </a:r>
            <a:r>
              <a:rPr lang="en-US" altLang="ja-JP" sz="2400" b="1" dirty="0" err="1">
                <a:latin typeface="Symbol" pitchFamily="18" charset="2"/>
              </a:rPr>
              <a:t>q</a:t>
            </a:r>
            <a:r>
              <a:rPr lang="en-US" altLang="ja-JP" sz="2400" b="1" baseline="-25000" dirty="0" err="1"/>
              <a:t>obs</a:t>
            </a:r>
            <a:r>
              <a:rPr lang="en-US" altLang="ja-JP" sz="2400" b="1" dirty="0"/>
              <a:t>=0.4°</a:t>
            </a:r>
            <a:r>
              <a:rPr lang="en-US" altLang="ja-JP" sz="2400" b="1" dirty="0">
                <a:latin typeface="Symbol" pitchFamily="18" charset="2"/>
              </a:rPr>
              <a:t>	</a:t>
            </a:r>
          </a:p>
        </p:txBody>
      </p:sp>
      <p:sp>
        <p:nvSpPr>
          <p:cNvPr id="10265" name="Rectangle 2"/>
          <p:cNvSpPr>
            <a:spLocks noChangeArrowheads="1"/>
          </p:cNvSpPr>
          <p:nvPr/>
        </p:nvSpPr>
        <p:spPr bwMode="auto">
          <a:xfrm>
            <a:off x="323850" y="5808663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pic>
        <p:nvPicPr>
          <p:cNvPr id="10266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67063"/>
            <a:ext cx="17478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Text Box 29"/>
          <p:cNvSpPr txBox="1">
            <a:spLocks noChangeArrowheads="1"/>
          </p:cNvSpPr>
          <p:nvPr/>
        </p:nvSpPr>
        <p:spPr bwMode="auto">
          <a:xfrm>
            <a:off x="1868488" y="1052513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Thermal + non-thermal tail</a:t>
            </a:r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527050" y="5305425"/>
            <a:ext cx="86169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00FF"/>
                </a:solidFill>
              </a:rPr>
              <a:t>Non-thermal tail becomes prominent as the relative velocity becomes larger</a:t>
            </a:r>
          </a:p>
        </p:txBody>
      </p:sp>
      <p:sp>
        <p:nvSpPr>
          <p:cNvPr id="10269" name="Rectangle 28"/>
          <p:cNvSpPr>
            <a:spLocks noChangeArrowheads="1"/>
          </p:cNvSpPr>
          <p:nvPr/>
        </p:nvSpPr>
        <p:spPr bwMode="auto">
          <a:xfrm>
            <a:off x="4211638" y="6096000"/>
            <a:ext cx="590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|θ</a:t>
            </a:r>
            <a:r>
              <a:rPr lang="en-US" altLang="ja-JP" sz="2400" b="1" baseline="-25000">
                <a:solidFill>
                  <a:srgbClr val="FF0000"/>
                </a:solidFill>
              </a:rPr>
              <a:t>obs</a:t>
            </a:r>
            <a:r>
              <a:rPr lang="en-US" altLang="ja-JP" sz="2400" b="1">
                <a:solidFill>
                  <a:srgbClr val="FF0000"/>
                </a:solidFill>
              </a:rPr>
              <a:t>- θ</a:t>
            </a:r>
            <a:r>
              <a:rPr lang="en-US" altLang="ja-JP" sz="2400" b="1" baseline="-25000">
                <a:solidFill>
                  <a:srgbClr val="FF0000"/>
                </a:solidFill>
              </a:rPr>
              <a:t>0 </a:t>
            </a:r>
            <a:r>
              <a:rPr lang="en-US" altLang="ja-JP" sz="2400" b="1">
                <a:solidFill>
                  <a:srgbClr val="FF0000"/>
                </a:solidFill>
              </a:rPr>
              <a:t>|</a:t>
            </a:r>
            <a:r>
              <a:rPr lang="en-US" altLang="ja-JP" sz="2400">
                <a:solidFill>
                  <a:srgbClr val="FF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</a:rPr>
              <a:t>&lt; 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800" b="1" baseline="30000">
                <a:solidFill>
                  <a:srgbClr val="FF0000"/>
                </a:solidFill>
              </a:rPr>
              <a:t>-1</a:t>
            </a:r>
            <a:r>
              <a:rPr lang="en-US" altLang="ja-JP" sz="2400" b="1">
                <a:solidFill>
                  <a:srgbClr val="FF0000"/>
                </a:solidFill>
              </a:rPr>
              <a:t> </a:t>
            </a:r>
            <a:r>
              <a:rPr lang="ja-JP" altLang="en-US" sz="2400" b="1">
                <a:solidFill>
                  <a:srgbClr val="FF0000"/>
                </a:solidFill>
              </a:rPr>
              <a:t>～</a:t>
            </a:r>
            <a:r>
              <a:rPr lang="en-US" altLang="ja-JP" sz="2400" b="1">
                <a:solidFill>
                  <a:srgbClr val="FF0000"/>
                </a:solidFill>
              </a:rPr>
              <a:t>0.14°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400" b="1" baseline="-25000">
                <a:solidFill>
                  <a:srgbClr val="FF0000"/>
                </a:solidFill>
              </a:rPr>
              <a:t>400</a:t>
            </a:r>
            <a:r>
              <a:rPr lang="en-US" altLang="ja-JP" sz="2800" b="1" baseline="30000">
                <a:solidFill>
                  <a:srgbClr val="FF0000"/>
                </a:solidFill>
              </a:rPr>
              <a:t>-1</a:t>
            </a:r>
            <a:r>
              <a:rPr lang="ja-JP" altLang="en-US" sz="2400" b="1" baseline="30000">
                <a:solidFill>
                  <a:srgbClr val="FF0000"/>
                </a:solidFill>
              </a:rPr>
              <a:t>　　</a:t>
            </a:r>
            <a:endParaRPr lang="ja-JP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b="1" baseline="30000">
              <a:solidFill>
                <a:srgbClr val="FF0000"/>
              </a:solidFill>
            </a:endParaRPr>
          </a:p>
        </p:txBody>
      </p:sp>
      <p:sp>
        <p:nvSpPr>
          <p:cNvPr id="10270" name="テキスト ボックス 1"/>
          <p:cNvSpPr txBox="1">
            <a:spLocks noChangeArrowheads="1"/>
          </p:cNvSpPr>
          <p:nvPr/>
        </p:nvSpPr>
        <p:spPr bwMode="auto">
          <a:xfrm>
            <a:off x="585788" y="6083300"/>
            <a:ext cx="3821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/>
              <a:t>But limited only for </a:t>
            </a:r>
            <a:r>
              <a:rPr lang="en-US" altLang="ja-JP" sz="1800" dirty="0" smtClean="0"/>
              <a:t>narrow </a:t>
            </a:r>
            <a:r>
              <a:rPr lang="en-US" altLang="ja-JP" sz="1800" dirty="0"/>
              <a:t>range of observer angle</a:t>
            </a:r>
            <a:endParaRPr lang="ja-JP" altLang="en-US" sz="1800" dirty="0"/>
          </a:p>
        </p:txBody>
      </p:sp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51125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363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79" y="2853630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二等辺三角形 1"/>
          <p:cNvSpPr/>
          <p:nvPr/>
        </p:nvSpPr>
        <p:spPr>
          <a:xfrm rot="11470797">
            <a:off x="7461158" y="2034812"/>
            <a:ext cx="584059" cy="3370529"/>
          </a:xfrm>
          <a:prstGeom prst="triangle">
            <a:avLst/>
          </a:prstGeom>
          <a:solidFill>
            <a:srgbClr val="FF0000">
              <a:alpha val="52157"/>
            </a:srgbClr>
          </a:solidFill>
          <a:ln>
            <a:solidFill>
              <a:srgbClr val="FF3300">
                <a:alpha val="5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" y="783570"/>
            <a:ext cx="5353603" cy="386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7596188" y="3284538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7596188" y="2997200"/>
            <a:ext cx="288925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7308850" y="2997200"/>
            <a:ext cx="287338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6300788" y="3284538"/>
            <a:ext cx="12954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583736" y="2024062"/>
            <a:ext cx="1587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V="1">
            <a:off x="7596188" y="2060575"/>
            <a:ext cx="577850" cy="381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Arc 13"/>
          <p:cNvSpPr>
            <a:spLocks/>
          </p:cNvSpPr>
          <p:nvPr/>
        </p:nvSpPr>
        <p:spPr bwMode="auto">
          <a:xfrm>
            <a:off x="7596188" y="2563813"/>
            <a:ext cx="506412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 flipV="1">
            <a:off x="7956550" y="2347913"/>
            <a:ext cx="431800" cy="2174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05038"/>
            <a:ext cx="576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8107190" y="1286095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6732588" y="3068638"/>
            <a:ext cx="86360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7596188" y="3140075"/>
            <a:ext cx="7921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6804025" y="3068638"/>
            <a:ext cx="360363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V="1">
            <a:off x="6372225" y="3140075"/>
            <a:ext cx="360363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6516688" y="2420938"/>
            <a:ext cx="59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dθ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 flipV="1">
            <a:off x="6877050" y="27813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V="1">
            <a:off x="7380288" y="3068638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8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56669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694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55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正方形/長方形 27"/>
          <p:cNvSpPr>
            <a:spLocks noChangeArrowheads="1"/>
          </p:cNvSpPr>
          <p:nvPr/>
        </p:nvSpPr>
        <p:spPr bwMode="auto">
          <a:xfrm>
            <a:off x="5867400" y="839788"/>
            <a:ext cx="259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Symbol" pitchFamily="18" charset="2"/>
              </a:rPr>
              <a:t>G</a:t>
            </a:r>
            <a:r>
              <a:rPr lang="en-US" altLang="ja-JP" sz="2400" b="1" baseline="-25000"/>
              <a:t>0</a:t>
            </a:r>
            <a:r>
              <a:rPr lang="en-US" altLang="ja-JP" sz="2400" b="1"/>
              <a:t>=400</a:t>
            </a:r>
            <a:r>
              <a:rPr lang="en-US" altLang="ja-JP" sz="2400" b="1">
                <a:latin typeface="Symbol" pitchFamily="18" charset="2"/>
              </a:rPr>
              <a:t>  G</a:t>
            </a:r>
            <a:r>
              <a:rPr lang="en-US" altLang="ja-JP" sz="2400" b="1" baseline="-25000"/>
              <a:t>1</a:t>
            </a:r>
            <a:r>
              <a:rPr lang="en-US" altLang="ja-JP" sz="2400" b="1"/>
              <a:t>=100 </a:t>
            </a:r>
            <a:endParaRPr lang="ja-JP" altLang="en-US" sz="2400"/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2195513" y="260350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Multi-component jet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63688" y="3500438"/>
            <a:ext cx="3168352" cy="36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74" y="2781300"/>
            <a:ext cx="1175307" cy="12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7" y="1294862"/>
            <a:ext cx="2011468" cy="3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7" y="3717032"/>
            <a:ext cx="950221" cy="2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6" y="980728"/>
            <a:ext cx="4231657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346075" y="4747170"/>
            <a:ext cx="5688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Interval of velocity shear </a:t>
            </a:r>
            <a:r>
              <a:rPr lang="en-US" altLang="ja-JP" sz="1800" b="1" dirty="0" err="1"/>
              <a:t>dθ</a:t>
            </a:r>
            <a:r>
              <a:rPr lang="en-US" altLang="ja-JP" sz="1800" dirty="0"/>
              <a:t> </a:t>
            </a:r>
            <a:r>
              <a:rPr lang="en-US" altLang="ja-JP" sz="1800" b="1" dirty="0"/>
              <a:t>&lt; 2</a:t>
            </a:r>
            <a:r>
              <a:rPr lang="en-US" altLang="ja-JP" sz="1800" b="1" dirty="0">
                <a:latin typeface="Symbol" pitchFamily="18" charset="2"/>
              </a:rPr>
              <a:t>G</a:t>
            </a:r>
            <a:r>
              <a:rPr lang="en-US" altLang="ja-JP" sz="1800" b="1" baseline="30000" dirty="0"/>
              <a:t>-1</a:t>
            </a:r>
            <a:r>
              <a:rPr lang="en-US" altLang="ja-JP" sz="1800" b="1" dirty="0"/>
              <a:t> 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062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" y="783570"/>
            <a:ext cx="5353603" cy="386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7596188" y="3284538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7596188" y="2997200"/>
            <a:ext cx="288925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7308850" y="2997200"/>
            <a:ext cx="287338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6300788" y="3284538"/>
            <a:ext cx="12954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583736" y="2024062"/>
            <a:ext cx="1587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V="1">
            <a:off x="7596188" y="2060575"/>
            <a:ext cx="577850" cy="381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Arc 13"/>
          <p:cNvSpPr>
            <a:spLocks/>
          </p:cNvSpPr>
          <p:nvPr/>
        </p:nvSpPr>
        <p:spPr bwMode="auto">
          <a:xfrm>
            <a:off x="7596188" y="2563813"/>
            <a:ext cx="506412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 flipV="1">
            <a:off x="7956550" y="2347913"/>
            <a:ext cx="431800" cy="2174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05038"/>
            <a:ext cx="576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8107190" y="1286095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6732588" y="3068638"/>
            <a:ext cx="86360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7596188" y="3140075"/>
            <a:ext cx="7921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6804025" y="3068638"/>
            <a:ext cx="360363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V="1">
            <a:off x="6372225" y="3140075"/>
            <a:ext cx="360363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6516688" y="2420938"/>
            <a:ext cx="59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dθ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 flipV="1">
            <a:off x="6877050" y="27813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V="1">
            <a:off x="7380288" y="3068638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8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56669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694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55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正方形/長方形 27"/>
          <p:cNvSpPr>
            <a:spLocks noChangeArrowheads="1"/>
          </p:cNvSpPr>
          <p:nvPr/>
        </p:nvSpPr>
        <p:spPr bwMode="auto">
          <a:xfrm>
            <a:off x="5867400" y="839788"/>
            <a:ext cx="259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Symbol" pitchFamily="18" charset="2"/>
              </a:rPr>
              <a:t>G</a:t>
            </a:r>
            <a:r>
              <a:rPr lang="en-US" altLang="ja-JP" sz="2400" b="1" baseline="-25000"/>
              <a:t>0</a:t>
            </a:r>
            <a:r>
              <a:rPr lang="en-US" altLang="ja-JP" sz="2400" b="1"/>
              <a:t>=400</a:t>
            </a:r>
            <a:r>
              <a:rPr lang="en-US" altLang="ja-JP" sz="2400" b="1">
                <a:latin typeface="Symbol" pitchFamily="18" charset="2"/>
              </a:rPr>
              <a:t>  G</a:t>
            </a:r>
            <a:r>
              <a:rPr lang="en-US" altLang="ja-JP" sz="2400" b="1" baseline="-25000"/>
              <a:t>1</a:t>
            </a:r>
            <a:r>
              <a:rPr lang="en-US" altLang="ja-JP" sz="2400" b="1"/>
              <a:t>=100 </a:t>
            </a:r>
            <a:endParaRPr lang="ja-JP" altLang="en-US" sz="2400"/>
          </a:p>
        </p:txBody>
      </p:sp>
      <p:sp>
        <p:nvSpPr>
          <p:cNvPr id="11292" name="Rectangle 36"/>
          <p:cNvSpPr>
            <a:spLocks noChangeArrowheads="1"/>
          </p:cNvSpPr>
          <p:nvPr/>
        </p:nvSpPr>
        <p:spPr bwMode="auto">
          <a:xfrm>
            <a:off x="346075" y="4747170"/>
            <a:ext cx="5688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Interval of velocity shear </a:t>
            </a:r>
            <a:r>
              <a:rPr lang="en-US" altLang="ja-JP" sz="1800" b="1" dirty="0" err="1"/>
              <a:t>dθ</a:t>
            </a:r>
            <a:r>
              <a:rPr lang="en-US" altLang="ja-JP" sz="1800" dirty="0"/>
              <a:t> </a:t>
            </a:r>
            <a:r>
              <a:rPr lang="en-US" altLang="ja-JP" sz="1800" b="1" dirty="0"/>
              <a:t>&lt; 2</a:t>
            </a:r>
            <a:r>
              <a:rPr lang="en-US" altLang="ja-JP" sz="1800" b="1" dirty="0">
                <a:latin typeface="Symbol" pitchFamily="18" charset="2"/>
              </a:rPr>
              <a:t>G</a:t>
            </a:r>
            <a:r>
              <a:rPr lang="en-US" altLang="ja-JP" sz="1800" b="1" baseline="30000" dirty="0"/>
              <a:t>-1</a:t>
            </a:r>
            <a:r>
              <a:rPr lang="en-US" altLang="ja-JP" sz="1800" b="1" dirty="0"/>
              <a:t> 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baseline="30000" dirty="0"/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107504" y="4970463"/>
            <a:ext cx="710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high energy spectra (β) is reproduced by accelerated photons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1295" name="Text Box 26"/>
          <p:cNvSpPr txBox="1">
            <a:spLocks noChangeArrowheads="1"/>
          </p:cNvSpPr>
          <p:nvPr/>
        </p:nvSpPr>
        <p:spPr bwMode="auto">
          <a:xfrm>
            <a:off x="4637881" y="1157990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β= -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3462574" y="1295657"/>
            <a:ext cx="2289049" cy="77730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2195513" y="260350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Multi-component jet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5517430" y="2158901"/>
            <a:ext cx="0" cy="212179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4416425" y="4280694"/>
            <a:ext cx="33258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=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16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m</a:t>
            </a:r>
            <a:r>
              <a:rPr lang="en-US" altLang="ja-JP" sz="1600" b="1" baseline="-25000" dirty="0" smtClean="0">
                <a:solidFill>
                  <a:srgbClr val="FF0000"/>
                </a:solidFill>
              </a:rPr>
              <a:t>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600" b="1" dirty="0">
                <a:solidFill>
                  <a:srgbClr val="FF0000"/>
                </a:solidFill>
              </a:rPr>
              <a:t> ~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100MeV</a:t>
            </a:r>
            <a:endParaRPr lang="en-US" altLang="ja-JP" sz="16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3649" y="526363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Cut off at ~ 100 MeV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763688" y="3500438"/>
            <a:ext cx="3168352" cy="36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74" y="2781300"/>
            <a:ext cx="1175307" cy="12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7" y="1294862"/>
            <a:ext cx="2011468" cy="3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7" y="3717032"/>
            <a:ext cx="950221" cy="2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6" y="980728"/>
            <a:ext cx="4231657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" y="783570"/>
            <a:ext cx="5353603" cy="386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7596188" y="3284538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7596188" y="2997200"/>
            <a:ext cx="288925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7308850" y="2997200"/>
            <a:ext cx="287338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6300788" y="3284538"/>
            <a:ext cx="12954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583736" y="2024062"/>
            <a:ext cx="1587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V="1">
            <a:off x="7596188" y="2060575"/>
            <a:ext cx="577850" cy="381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Arc 13"/>
          <p:cNvSpPr>
            <a:spLocks/>
          </p:cNvSpPr>
          <p:nvPr/>
        </p:nvSpPr>
        <p:spPr bwMode="auto">
          <a:xfrm>
            <a:off x="7596188" y="2563813"/>
            <a:ext cx="506412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 flipV="1">
            <a:off x="7956550" y="2347913"/>
            <a:ext cx="431800" cy="2174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05038"/>
            <a:ext cx="576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8107190" y="1286095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6732588" y="3068638"/>
            <a:ext cx="86360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7596188" y="3140075"/>
            <a:ext cx="7921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6804025" y="3068638"/>
            <a:ext cx="360363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V="1">
            <a:off x="6372225" y="3140075"/>
            <a:ext cx="360363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6516688" y="2420938"/>
            <a:ext cx="59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dθ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 flipV="1">
            <a:off x="6877050" y="27813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V="1">
            <a:off x="7380288" y="3068638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8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56669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694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55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正方形/長方形 27"/>
          <p:cNvSpPr>
            <a:spLocks noChangeArrowheads="1"/>
          </p:cNvSpPr>
          <p:nvPr/>
        </p:nvSpPr>
        <p:spPr bwMode="auto">
          <a:xfrm>
            <a:off x="5867400" y="839788"/>
            <a:ext cx="259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Symbol" pitchFamily="18" charset="2"/>
              </a:rPr>
              <a:t>G</a:t>
            </a:r>
            <a:r>
              <a:rPr lang="en-US" altLang="ja-JP" sz="2400" b="1" baseline="-25000"/>
              <a:t>0</a:t>
            </a:r>
            <a:r>
              <a:rPr lang="en-US" altLang="ja-JP" sz="2400" b="1"/>
              <a:t>=400</a:t>
            </a:r>
            <a:r>
              <a:rPr lang="en-US" altLang="ja-JP" sz="2400" b="1">
                <a:latin typeface="Symbol" pitchFamily="18" charset="2"/>
              </a:rPr>
              <a:t>  G</a:t>
            </a:r>
            <a:r>
              <a:rPr lang="en-US" altLang="ja-JP" sz="2400" b="1" baseline="-25000"/>
              <a:t>1</a:t>
            </a:r>
            <a:r>
              <a:rPr lang="en-US" altLang="ja-JP" sz="2400" b="1"/>
              <a:t>=100 </a:t>
            </a:r>
            <a:endParaRPr lang="ja-JP" altLang="en-US" sz="2400"/>
          </a:p>
        </p:txBody>
      </p:sp>
      <p:sp>
        <p:nvSpPr>
          <p:cNvPr id="11292" name="Rectangle 36"/>
          <p:cNvSpPr>
            <a:spLocks noChangeArrowheads="1"/>
          </p:cNvSpPr>
          <p:nvPr/>
        </p:nvSpPr>
        <p:spPr bwMode="auto">
          <a:xfrm>
            <a:off x="346075" y="4747170"/>
            <a:ext cx="5688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Interval of velocity shear </a:t>
            </a:r>
            <a:r>
              <a:rPr lang="en-US" altLang="ja-JP" sz="1800" b="1" dirty="0" err="1"/>
              <a:t>dθ</a:t>
            </a:r>
            <a:r>
              <a:rPr lang="en-US" altLang="ja-JP" sz="1800" dirty="0"/>
              <a:t> </a:t>
            </a:r>
            <a:r>
              <a:rPr lang="en-US" altLang="ja-JP" sz="1800" b="1" dirty="0"/>
              <a:t>&lt; 2</a:t>
            </a:r>
            <a:r>
              <a:rPr lang="en-US" altLang="ja-JP" sz="1800" b="1" dirty="0">
                <a:latin typeface="Symbol" pitchFamily="18" charset="2"/>
              </a:rPr>
              <a:t>G</a:t>
            </a:r>
            <a:r>
              <a:rPr lang="en-US" altLang="ja-JP" sz="1800" b="1" baseline="30000" dirty="0"/>
              <a:t>-1</a:t>
            </a:r>
            <a:r>
              <a:rPr lang="en-US" altLang="ja-JP" sz="1800" b="1" dirty="0"/>
              <a:t> 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baseline="30000" dirty="0"/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107504" y="4970463"/>
            <a:ext cx="710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high energy spectra (β) is reproduced by accelerated photons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 flipV="1">
            <a:off x="1473493" y="1246345"/>
            <a:ext cx="1844808" cy="1792473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5" name="Text Box 26"/>
          <p:cNvSpPr txBox="1">
            <a:spLocks noChangeArrowheads="1"/>
          </p:cNvSpPr>
          <p:nvPr/>
        </p:nvSpPr>
        <p:spPr bwMode="auto">
          <a:xfrm>
            <a:off x="4637881" y="1157990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β= -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618382" y="1386590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 dirty="0" smtClean="0">
                <a:solidFill>
                  <a:srgbClr val="0000FF"/>
                </a:solidFill>
              </a:rPr>
              <a:t>α=-1.5</a:t>
            </a:r>
            <a:endParaRPr lang="en-US" altLang="ja-JP" sz="2400" b="1" dirty="0">
              <a:solidFill>
                <a:srgbClr val="0000FF"/>
              </a:solidFill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3462574" y="1295657"/>
            <a:ext cx="2289049" cy="77730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07504" y="5448300"/>
            <a:ext cx="6818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Low energy spectra (α)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is reproduced by </a:t>
            </a:r>
            <a:r>
              <a:rPr lang="en-US" altLang="ja-JP" sz="2000" dirty="0" smtClean="0">
                <a:solidFill>
                  <a:srgbClr val="0000FF"/>
                </a:solidFill>
              </a:rPr>
              <a:t>multi-color effect  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see also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Lundman</a:t>
            </a:r>
            <a:r>
              <a:rPr lang="en-US" altLang="ja-JP" sz="1600" dirty="0" smtClean="0">
                <a:solidFill>
                  <a:srgbClr val="000000"/>
                </a:solidFill>
              </a:rPr>
              <a:t> + 2013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2195513" y="260350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Multi-component jet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5517430" y="2158901"/>
            <a:ext cx="0" cy="212179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4416425" y="4280694"/>
            <a:ext cx="33258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=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16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m</a:t>
            </a:r>
            <a:r>
              <a:rPr lang="en-US" altLang="ja-JP" sz="1600" b="1" baseline="-25000" dirty="0" smtClean="0">
                <a:solidFill>
                  <a:srgbClr val="FF0000"/>
                </a:solidFill>
              </a:rPr>
              <a:t>e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600" b="1" dirty="0">
                <a:solidFill>
                  <a:srgbClr val="FF0000"/>
                </a:solidFill>
              </a:rPr>
              <a:t> ~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100MeV</a:t>
            </a:r>
            <a:endParaRPr lang="en-US" altLang="ja-JP" sz="16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3649" y="526363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Cut off at ~ 100 MeV</a:t>
            </a:r>
            <a:endParaRPr kumimoji="1" lang="ja-JP" altLang="en-US" dirty="0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V="1">
            <a:off x="1599540" y="2267739"/>
            <a:ext cx="1268744" cy="881071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2568298" y="1888877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 dirty="0" smtClean="0">
                <a:solidFill>
                  <a:srgbClr val="0000FF"/>
                </a:solidFill>
              </a:rPr>
              <a:t>α=-1</a:t>
            </a:r>
            <a:endParaRPr lang="en-US" altLang="ja-JP" sz="2400" b="1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63688" y="3500438"/>
            <a:ext cx="3168352" cy="360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74" y="2781300"/>
            <a:ext cx="1175307" cy="12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7" y="1294862"/>
            <a:ext cx="2011468" cy="3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7" y="3717032"/>
            <a:ext cx="950221" cy="2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6" y="980728"/>
            <a:ext cx="4231657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7596188" y="3284538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7596188" y="2997200"/>
            <a:ext cx="288925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7308850" y="2997200"/>
            <a:ext cx="287338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6300788" y="3284538"/>
            <a:ext cx="12954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583736" y="2024062"/>
            <a:ext cx="1587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V="1">
            <a:off x="7596188" y="2060575"/>
            <a:ext cx="577850" cy="381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Arc 13"/>
          <p:cNvSpPr>
            <a:spLocks/>
          </p:cNvSpPr>
          <p:nvPr/>
        </p:nvSpPr>
        <p:spPr bwMode="auto">
          <a:xfrm>
            <a:off x="7596188" y="2563813"/>
            <a:ext cx="506412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 flipV="1">
            <a:off x="7956550" y="2347913"/>
            <a:ext cx="431800" cy="2174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05038"/>
            <a:ext cx="576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8107190" y="1286095"/>
            <a:ext cx="7937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6732588" y="3068638"/>
            <a:ext cx="86360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7596188" y="3140075"/>
            <a:ext cx="7921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6804025" y="3068638"/>
            <a:ext cx="360363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V="1">
            <a:off x="6372225" y="3140075"/>
            <a:ext cx="360363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6516688" y="2420938"/>
            <a:ext cx="59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dθ</a:t>
            </a: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 flipV="1">
            <a:off x="6877050" y="2781300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V="1">
            <a:off x="7380288" y="3068638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8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356669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694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55975"/>
            <a:ext cx="2873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0438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91" name="正方形/長方形 27"/>
          <p:cNvSpPr>
            <a:spLocks noChangeArrowheads="1"/>
          </p:cNvSpPr>
          <p:nvPr/>
        </p:nvSpPr>
        <p:spPr bwMode="auto">
          <a:xfrm>
            <a:off x="5867400" y="839788"/>
            <a:ext cx="259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Symbol" pitchFamily="18" charset="2"/>
              </a:rPr>
              <a:t>G</a:t>
            </a:r>
            <a:r>
              <a:rPr lang="en-US" altLang="ja-JP" sz="2400" b="1" baseline="-25000"/>
              <a:t>0</a:t>
            </a:r>
            <a:r>
              <a:rPr lang="en-US" altLang="ja-JP" sz="2400" b="1"/>
              <a:t>=400</a:t>
            </a:r>
            <a:r>
              <a:rPr lang="en-US" altLang="ja-JP" sz="2400" b="1">
                <a:latin typeface="Symbol" pitchFamily="18" charset="2"/>
              </a:rPr>
              <a:t>  G</a:t>
            </a:r>
            <a:r>
              <a:rPr lang="en-US" altLang="ja-JP" sz="2400" b="1" baseline="-25000"/>
              <a:t>1</a:t>
            </a:r>
            <a:r>
              <a:rPr lang="en-US" altLang="ja-JP" sz="2400" b="1"/>
              <a:t>=100 </a:t>
            </a:r>
            <a:endParaRPr lang="ja-JP" altLang="en-US" sz="240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96" y="1281149"/>
            <a:ext cx="2237942" cy="40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2195513" y="260350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>
                <a:solidFill>
                  <a:schemeClr val="tx2"/>
                </a:solidFill>
              </a:rPr>
              <a:t>Multi-component jet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4904" y="3933056"/>
            <a:ext cx="3215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Face on view of jet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4163527"/>
            <a:ext cx="520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Simulation by Dr.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Matsumoto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2" name="gamma_960x60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566" y="718635"/>
            <a:ext cx="4392489" cy="32966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" y="4624170"/>
            <a:ext cx="3648229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 rot="19986302">
            <a:off x="3270232" y="4571570"/>
            <a:ext cx="962273" cy="1194317"/>
          </a:xfrm>
          <a:prstGeom prst="ellipse">
            <a:avLst/>
          </a:prstGeom>
          <a:solidFill>
            <a:srgbClr val="FF0000">
              <a:alpha val="23137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117343" y="4693922"/>
            <a:ext cx="33325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407717" y="4470327"/>
            <a:ext cx="16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ransverse structure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33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8" y="1032419"/>
            <a:ext cx="5868293" cy="43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11"/>
          <p:cNvSpPr txBox="1">
            <a:spLocks noChangeArrowheads="1"/>
          </p:cNvSpPr>
          <p:nvPr/>
        </p:nvSpPr>
        <p:spPr bwMode="auto">
          <a:xfrm rot="-5400000">
            <a:off x="-1639168" y="1610322"/>
            <a:ext cx="43926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 dirty="0">
                <a:latin typeface="Century" pitchFamily="18" charset="0"/>
              </a:rPr>
              <a:t>DOP</a:t>
            </a:r>
            <a:r>
              <a:rPr lang="ja-JP" altLang="en-US" sz="1800" b="1" dirty="0">
                <a:latin typeface="Century" pitchFamily="18" charset="0"/>
              </a:rPr>
              <a:t>（％）＝</a:t>
            </a:r>
            <a:r>
              <a:rPr lang="en-US" altLang="ja-JP" sz="1800" b="1" dirty="0">
                <a:latin typeface="Century" pitchFamily="18" charset="0"/>
              </a:rPr>
              <a:t>(I</a:t>
            </a:r>
            <a:r>
              <a:rPr lang="en-US" altLang="ja-JP" sz="2400" baseline="-25000" dirty="0"/>
              <a:t>+</a:t>
            </a:r>
            <a:r>
              <a:rPr lang="en-US" altLang="ja-JP" sz="2400" b="1" baseline="-25000" dirty="0"/>
              <a:t> </a:t>
            </a:r>
            <a:r>
              <a:rPr lang="en-US" altLang="ja-JP" sz="1800" b="1" dirty="0"/>
              <a:t>- </a:t>
            </a:r>
            <a:r>
              <a:rPr lang="en-US" altLang="ja-JP" sz="1800" b="1" dirty="0">
                <a:latin typeface="Century" pitchFamily="18" charset="0"/>
              </a:rPr>
              <a:t>I</a:t>
            </a:r>
            <a:r>
              <a:rPr lang="en-US" altLang="ja-JP" sz="2400" baseline="-25000" dirty="0"/>
              <a:t>-</a:t>
            </a:r>
            <a:r>
              <a:rPr lang="en-US" altLang="ja-JP" sz="2000" b="1" dirty="0"/>
              <a:t>) / </a:t>
            </a:r>
            <a:r>
              <a:rPr lang="en-US" altLang="ja-JP" sz="1800" b="1" dirty="0">
                <a:latin typeface="Century" pitchFamily="18" charset="0"/>
              </a:rPr>
              <a:t>(I</a:t>
            </a:r>
            <a:r>
              <a:rPr lang="en-US" altLang="ja-JP" sz="2400" baseline="-25000" dirty="0"/>
              <a:t>+</a:t>
            </a:r>
            <a:r>
              <a:rPr lang="en-US" altLang="ja-JP" sz="2400" b="1" baseline="-25000" dirty="0"/>
              <a:t> </a:t>
            </a:r>
            <a:r>
              <a:rPr lang="en-US" altLang="ja-JP" sz="1800" b="1" dirty="0"/>
              <a:t>+ </a:t>
            </a:r>
            <a:r>
              <a:rPr lang="en-US" altLang="ja-JP" sz="1800" b="1" dirty="0">
                <a:latin typeface="Century" pitchFamily="18" charset="0"/>
              </a:rPr>
              <a:t>I</a:t>
            </a:r>
            <a:r>
              <a:rPr lang="en-US" altLang="ja-JP" sz="2400" baseline="-25000" dirty="0"/>
              <a:t>-</a:t>
            </a:r>
            <a:r>
              <a:rPr lang="en-US" altLang="ja-JP" sz="2000" b="1" dirty="0" smtClean="0"/>
              <a:t>)</a:t>
            </a:r>
            <a:endParaRPr lang="ja-JP" altLang="en-US" sz="1200" dirty="0">
              <a:latin typeface="Century" pitchFamily="18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7812088" y="3286125"/>
            <a:ext cx="12239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7812088" y="2998788"/>
            <a:ext cx="288925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7524750" y="2998788"/>
            <a:ext cx="287338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6516688" y="3286125"/>
            <a:ext cx="12954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7812088" y="2060575"/>
            <a:ext cx="1587" cy="388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V="1">
            <a:off x="7812088" y="2062163"/>
            <a:ext cx="577850" cy="381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5" name="Arc 13"/>
          <p:cNvSpPr>
            <a:spLocks/>
          </p:cNvSpPr>
          <p:nvPr/>
        </p:nvSpPr>
        <p:spPr bwMode="auto">
          <a:xfrm>
            <a:off x="7812088" y="2565400"/>
            <a:ext cx="506412" cy="1444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 flipV="1">
            <a:off x="8172450" y="2349500"/>
            <a:ext cx="431800" cy="217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34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2168525"/>
            <a:ext cx="5762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269">
            <a:off x="8014494" y="1416844"/>
            <a:ext cx="7937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6948488" y="3070225"/>
            <a:ext cx="86360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7812088" y="3141663"/>
            <a:ext cx="7921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1" name="Line 21"/>
          <p:cNvSpPr>
            <a:spLocks noChangeShapeType="1"/>
          </p:cNvSpPr>
          <p:nvPr/>
        </p:nvSpPr>
        <p:spPr bwMode="auto">
          <a:xfrm flipV="1">
            <a:off x="7019925" y="3070225"/>
            <a:ext cx="360363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2" name="Line 22"/>
          <p:cNvSpPr>
            <a:spLocks noChangeShapeType="1"/>
          </p:cNvSpPr>
          <p:nvPr/>
        </p:nvSpPr>
        <p:spPr bwMode="auto">
          <a:xfrm flipV="1">
            <a:off x="6529388" y="3106738"/>
            <a:ext cx="360362" cy="144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3" name="Rectangle 23"/>
          <p:cNvSpPr>
            <a:spLocks noChangeArrowheads="1"/>
          </p:cNvSpPr>
          <p:nvPr/>
        </p:nvSpPr>
        <p:spPr bwMode="auto">
          <a:xfrm>
            <a:off x="6732588" y="2422525"/>
            <a:ext cx="59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dθ</a:t>
            </a:r>
          </a:p>
        </p:txBody>
      </p:sp>
      <p:sp>
        <p:nvSpPr>
          <p:cNvPr id="14354" name="Line 24"/>
          <p:cNvSpPr>
            <a:spLocks noChangeShapeType="1"/>
          </p:cNvSpPr>
          <p:nvPr/>
        </p:nvSpPr>
        <p:spPr bwMode="auto">
          <a:xfrm flipH="1" flipV="1">
            <a:off x="7092950" y="2782888"/>
            <a:ext cx="144463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5" name="Line 25"/>
          <p:cNvSpPr>
            <a:spLocks noChangeShapeType="1"/>
          </p:cNvSpPr>
          <p:nvPr/>
        </p:nvSpPr>
        <p:spPr bwMode="auto">
          <a:xfrm flipV="1">
            <a:off x="7596188" y="3070225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35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357563"/>
            <a:ext cx="28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3058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2025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57563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502025"/>
            <a:ext cx="2889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61" name="正方形/長方形 27"/>
          <p:cNvSpPr>
            <a:spLocks noChangeArrowheads="1"/>
          </p:cNvSpPr>
          <p:nvPr/>
        </p:nvSpPr>
        <p:spPr bwMode="auto">
          <a:xfrm>
            <a:off x="6421438" y="1068388"/>
            <a:ext cx="259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Symbol" pitchFamily="18" charset="2"/>
              </a:rPr>
              <a:t>G</a:t>
            </a:r>
            <a:r>
              <a:rPr lang="en-US" altLang="ja-JP" sz="2400" b="1" baseline="-25000"/>
              <a:t>0</a:t>
            </a:r>
            <a:r>
              <a:rPr lang="en-US" altLang="ja-JP" sz="2400" b="1"/>
              <a:t>=400</a:t>
            </a:r>
            <a:r>
              <a:rPr lang="en-US" altLang="ja-JP" sz="2400" b="1">
                <a:latin typeface="Symbol" pitchFamily="18" charset="2"/>
              </a:rPr>
              <a:t>  G</a:t>
            </a:r>
            <a:r>
              <a:rPr lang="en-US" altLang="ja-JP" sz="2400" b="1" baseline="-25000"/>
              <a:t>1</a:t>
            </a:r>
            <a:r>
              <a:rPr lang="en-US" altLang="ja-JP" sz="2400" b="1"/>
              <a:t>=100 </a:t>
            </a:r>
            <a:endParaRPr lang="ja-JP" altLang="en-US" sz="2400"/>
          </a:p>
        </p:txBody>
      </p:sp>
      <p:sp>
        <p:nvSpPr>
          <p:cNvPr id="14368" name="Text Box 43"/>
          <p:cNvSpPr txBox="1">
            <a:spLocks noChangeArrowheads="1"/>
          </p:cNvSpPr>
          <p:nvPr/>
        </p:nvSpPr>
        <p:spPr bwMode="auto">
          <a:xfrm>
            <a:off x="865188" y="641499"/>
            <a:ext cx="74914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multi-component jet that reproduces Band spectra</a:t>
            </a:r>
            <a:endParaRPr lang="ja-JP" altLang="en-US" sz="2400" dirty="0"/>
          </a:p>
        </p:txBody>
      </p:sp>
      <p:sp>
        <p:nvSpPr>
          <p:cNvPr id="14369" name="Text Box 43"/>
          <p:cNvSpPr txBox="1">
            <a:spLocks noChangeArrowheads="1"/>
          </p:cNvSpPr>
          <p:nvPr/>
        </p:nvSpPr>
        <p:spPr bwMode="auto">
          <a:xfrm>
            <a:off x="31750" y="5407049"/>
            <a:ext cx="768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High </a:t>
            </a:r>
            <a:r>
              <a:rPr lang="en-US" altLang="ja-JP" sz="2400" dirty="0" smtClean="0">
                <a:solidFill>
                  <a:srgbClr val="0000FF"/>
                </a:solidFill>
              </a:rPr>
              <a:t>polarization degree </a:t>
            </a:r>
            <a:r>
              <a:rPr lang="en-US" altLang="ja-JP" sz="2400" dirty="0">
                <a:solidFill>
                  <a:srgbClr val="0000FF"/>
                </a:solidFill>
              </a:rPr>
              <a:t>(&gt;10%) is </a:t>
            </a:r>
            <a:r>
              <a:rPr lang="en-US" altLang="ja-JP" sz="2400" dirty="0" smtClean="0">
                <a:solidFill>
                  <a:srgbClr val="0000FF"/>
                </a:solidFill>
              </a:rPr>
              <a:t>predicted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370" name="テキスト ボックス 2"/>
          <p:cNvSpPr txBox="1">
            <a:spLocks noChangeArrowheads="1"/>
          </p:cNvSpPr>
          <p:nvPr/>
        </p:nvSpPr>
        <p:spPr bwMode="auto">
          <a:xfrm>
            <a:off x="2268538" y="185738"/>
            <a:ext cx="4535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>
                <a:solidFill>
                  <a:schemeClr val="tx2"/>
                </a:solidFill>
              </a:rPr>
              <a:t>polarization</a:t>
            </a:r>
            <a:endParaRPr lang="ja-JP" altLang="en-US" sz="3200" b="1">
              <a:solidFill>
                <a:schemeClr val="tx2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968624" y="5085184"/>
            <a:ext cx="1812925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 err="1">
                <a:latin typeface="Symbol" pitchFamily="18" charset="2"/>
              </a:rPr>
              <a:t>q</a:t>
            </a:r>
            <a:r>
              <a:rPr lang="en-US" altLang="ja-JP" b="1" baseline="-25000" dirty="0" err="1"/>
              <a:t>obs</a:t>
            </a:r>
            <a:r>
              <a:rPr lang="en-US" altLang="ja-JP" b="1" baseline="-25000" dirty="0"/>
              <a:t>  </a:t>
            </a:r>
            <a:r>
              <a:rPr lang="en-US" altLang="ja-JP" sz="1600" b="1" dirty="0">
                <a:latin typeface="+mn-lt"/>
              </a:rPr>
              <a:t>(degree)</a:t>
            </a:r>
            <a:r>
              <a:rPr lang="en-US" altLang="ja-JP" sz="1600" b="1" baseline="-25000" dirty="0"/>
              <a:t> </a:t>
            </a:r>
            <a:endParaRPr lang="ja-JP" altLang="en-US" sz="1600" dirty="0"/>
          </a:p>
        </p:txBody>
      </p:sp>
      <p:sp>
        <p:nvSpPr>
          <p:cNvPr id="14373" name="Line 6"/>
          <p:cNvSpPr>
            <a:spLocks noChangeShapeType="1"/>
          </p:cNvSpPr>
          <p:nvPr/>
        </p:nvSpPr>
        <p:spPr bwMode="auto">
          <a:xfrm>
            <a:off x="1249558" y="2146209"/>
            <a:ext cx="4932363" cy="22316"/>
          </a:xfrm>
          <a:prstGeom prst="line">
            <a:avLst/>
          </a:prstGeom>
          <a:noFill/>
          <a:ln w="76200">
            <a:solidFill>
              <a:srgbClr val="000000">
                <a:alpha val="25098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4" name="Text Box 7"/>
          <p:cNvSpPr txBox="1">
            <a:spLocks noChangeArrowheads="1"/>
          </p:cNvSpPr>
          <p:nvPr/>
        </p:nvSpPr>
        <p:spPr bwMode="auto">
          <a:xfrm>
            <a:off x="5292080" y="1844824"/>
            <a:ext cx="576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dirty="0"/>
              <a:t>0%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285196"/>
            <a:ext cx="83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Future missions such as </a:t>
            </a:r>
            <a:r>
              <a:rPr lang="en-US" altLang="ja-JP" dirty="0" err="1" smtClean="0"/>
              <a:t>Tsubame</a:t>
            </a:r>
            <a:r>
              <a:rPr lang="en-US" altLang="ja-JP" dirty="0" smtClean="0"/>
              <a:t> and POLAR may probe such an emission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69267" y="6114344"/>
            <a:ext cx="8308008" cy="162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03648" y="3286125"/>
            <a:ext cx="3744416" cy="339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34756"/>
            <a:ext cx="3919181" cy="6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57" y="1143060"/>
            <a:ext cx="3406002" cy="31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4302" y="579028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See also </a:t>
            </a:r>
            <a:r>
              <a:rPr kumimoji="1" lang="en-US" altLang="ja-JP" dirty="0" err="1" smtClean="0"/>
              <a:t>Lundman</a:t>
            </a:r>
            <a:r>
              <a:rPr kumimoji="1" lang="en-US" altLang="ja-JP" dirty="0" smtClean="0"/>
              <a:t> + 2014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0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hito\Desktop\grb3d_ro_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" y="1136938"/>
            <a:ext cx="5441699" cy="23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 descr="C:\Users\hito\Desktop\grb3d_ro_0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1" y="3369186"/>
            <a:ext cx="53715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テキスト ボックス 5"/>
          <p:cNvSpPr txBox="1">
            <a:spLocks noChangeArrowheads="1"/>
          </p:cNvSpPr>
          <p:nvPr/>
        </p:nvSpPr>
        <p:spPr bwMode="auto">
          <a:xfrm>
            <a:off x="6001742" y="3227205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/>
              <a:t>L</a:t>
            </a:r>
            <a:r>
              <a:rPr lang="en-US" altLang="ja-JP" sz="1800" b="1" baseline="-20000" dirty="0" err="1" smtClean="0"/>
              <a:t>j</a:t>
            </a:r>
            <a:r>
              <a:rPr lang="en-US" altLang="ja-JP" sz="1800" b="1" baseline="-20000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10</a:t>
            </a:r>
            <a:r>
              <a:rPr lang="en-US" altLang="ja-JP" sz="1800" b="1" baseline="30000" dirty="0" smtClean="0"/>
              <a:t>50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erg/s</a:t>
            </a:r>
            <a:endParaRPr lang="ja-JP" altLang="en-US" sz="1800" b="1" dirty="0"/>
          </a:p>
        </p:txBody>
      </p:sp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6011242" y="3534931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sz="1800" b="1" baseline="-20000" dirty="0" err="1" smtClean="0">
                <a:latin typeface="+mn-lt"/>
              </a:rPr>
              <a:t>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5°</a:t>
            </a:r>
            <a:endParaRPr lang="ja-JP" altLang="en-US" sz="1800" b="1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6011242" y="3865985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>
                <a:latin typeface="Symbol" panose="05050102010706020507" pitchFamily="18" charset="2"/>
              </a:rPr>
              <a:t>G</a:t>
            </a:r>
            <a:r>
              <a:rPr lang="en-US" altLang="ja-JP" sz="1800" b="1" baseline="-20000" dirty="0" err="1" smtClean="0"/>
              <a:t>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5</a:t>
            </a:r>
            <a:endParaRPr lang="ja-JP" altLang="en-US" sz="1800" b="1" dirty="0"/>
          </a:p>
        </p:txBody>
      </p:sp>
      <p:sp>
        <p:nvSpPr>
          <p:cNvPr id="3081" name="テキスト ボックス 9"/>
          <p:cNvSpPr txBox="1">
            <a:spLocks noChangeArrowheads="1"/>
          </p:cNvSpPr>
          <p:nvPr/>
        </p:nvSpPr>
        <p:spPr bwMode="auto">
          <a:xfrm>
            <a:off x="6011242" y="4195432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smtClean="0">
                <a:latin typeface="Symbol" panose="05050102010706020507" pitchFamily="18" charset="2"/>
              </a:rPr>
              <a:t>G</a:t>
            </a:r>
            <a:r>
              <a:rPr lang="ja-JP" altLang="en-US" sz="1800" b="1" dirty="0" err="1" smtClean="0"/>
              <a:t>ｈ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500</a:t>
            </a:r>
            <a:endParaRPr lang="ja-JP" altLang="en-US" sz="18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5715" y="696095"/>
            <a:ext cx="84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Calculation of relativistic jet breaking out of massive progenitor star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4557" y="1196752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Progenitor star</a:t>
            </a:r>
            <a:endParaRPr kumimoji="1" lang="ja-JP" altLang="en-US" sz="2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1627639"/>
            <a:ext cx="302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16TI</a:t>
            </a:r>
            <a:r>
              <a:rPr lang="en-US" altLang="ja-JP" dirty="0" smtClean="0"/>
              <a:t> </a:t>
            </a:r>
            <a:r>
              <a:rPr lang="ja-JP" altLang="en-US" sz="1400" dirty="0" smtClean="0"/>
              <a:t>（</a:t>
            </a:r>
            <a:r>
              <a:rPr lang="en-US" altLang="ja-JP" sz="1400" dirty="0" err="1" smtClean="0"/>
              <a:t>Woosley</a:t>
            </a:r>
            <a:r>
              <a:rPr lang="en-US" altLang="ja-JP" sz="1400" dirty="0" smtClean="0"/>
              <a:t> &amp; </a:t>
            </a:r>
            <a:r>
              <a:rPr lang="en-US" altLang="ja-JP" sz="1400" dirty="0" err="1" smtClean="0"/>
              <a:t>Heger</a:t>
            </a:r>
            <a:r>
              <a:rPr lang="en-US" altLang="ja-JP" sz="1400" dirty="0" smtClean="0"/>
              <a:t> 2006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3" y="195425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dirty="0" smtClean="0"/>
              <a:t>M</a:t>
            </a:r>
            <a:r>
              <a:rPr lang="en-US" altLang="ja-JP" sz="2800" b="1" baseline="-25000" dirty="0" smtClean="0"/>
              <a:t>*</a:t>
            </a:r>
            <a:r>
              <a:rPr lang="en-US" altLang="ja-JP" sz="2000" b="1" baseline="-25000" dirty="0" smtClean="0"/>
              <a:t> </a:t>
            </a:r>
            <a:r>
              <a:rPr lang="en-US" altLang="ja-JP" sz="2000" dirty="0"/>
              <a:t>~</a:t>
            </a:r>
            <a:r>
              <a:rPr lang="en-US" altLang="ja-JP" sz="2000" dirty="0" smtClean="0"/>
              <a:t>14Msun</a:t>
            </a:r>
          </a:p>
          <a:p>
            <a:pPr lvl="0"/>
            <a:r>
              <a:rPr lang="en-US" altLang="ja-JP" sz="2000" dirty="0" smtClean="0">
                <a:solidFill>
                  <a:srgbClr val="000000"/>
                </a:solidFill>
              </a:rPr>
              <a:t>R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* </a:t>
            </a:r>
            <a:r>
              <a:rPr lang="en-US" altLang="ja-JP" sz="2000" dirty="0" smtClean="0">
                <a:solidFill>
                  <a:srgbClr val="000000"/>
                </a:solidFill>
              </a:rPr>
              <a:t>~ 4×10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10</a:t>
            </a:r>
            <a:r>
              <a:rPr lang="en-US" altLang="ja-JP" sz="2000" dirty="0" smtClean="0">
                <a:solidFill>
                  <a:srgbClr val="000000"/>
                </a:solidFill>
              </a:rPr>
              <a:t> cm</a:t>
            </a:r>
          </a:p>
          <a:p>
            <a:pPr lvl="0"/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   @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presupernova</a:t>
            </a:r>
            <a:r>
              <a:rPr lang="en-US" altLang="ja-JP" sz="1400" dirty="0" smtClean="0">
                <a:solidFill>
                  <a:srgbClr val="000000"/>
                </a:solidFill>
              </a:rPr>
              <a:t> phase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1350" y="2867165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Jet parameter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3" name="テキスト ボックス 3102"/>
          <p:cNvSpPr txBox="1"/>
          <p:nvPr/>
        </p:nvSpPr>
        <p:spPr>
          <a:xfrm>
            <a:off x="4505511" y="1356109"/>
            <a:ext cx="69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t=4s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79912" y="3585835"/>
            <a:ext cx="9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t=300s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7"/>
          <p:cNvSpPr txBox="1">
            <a:spLocks noChangeArrowheads="1"/>
          </p:cNvSpPr>
          <p:nvPr/>
        </p:nvSpPr>
        <p:spPr bwMode="auto">
          <a:xfrm>
            <a:off x="6012160" y="4493779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 err="1" smtClean="0"/>
              <a:t>Ｒ</a:t>
            </a:r>
            <a:r>
              <a:rPr lang="en-US" altLang="ja-JP" sz="1800" b="1" baseline="-20000" dirty="0" err="1" smtClean="0"/>
              <a:t>inj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10</a:t>
            </a:r>
            <a:r>
              <a:rPr lang="en-US" altLang="ja-JP" sz="1800" b="1" baseline="30000" dirty="0" smtClean="0"/>
              <a:t>10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cm</a:t>
            </a:r>
            <a:endParaRPr lang="ja-JP" altLang="en-US" sz="1800" b="1" dirty="0"/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15715" y="188640"/>
            <a:ext cx="86282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 smtClean="0">
                <a:solidFill>
                  <a:schemeClr val="tx2"/>
                </a:solidFill>
              </a:rPr>
              <a:t>3D </a:t>
            </a:r>
            <a:r>
              <a:rPr lang="en-US" altLang="ja-JP" sz="2600" u="sng" dirty="0" err="1" smtClean="0">
                <a:solidFill>
                  <a:schemeClr val="tx2"/>
                </a:solidFill>
              </a:rPr>
              <a:t>relativisitic</a:t>
            </a:r>
            <a:r>
              <a:rPr lang="en-US" altLang="ja-JP" sz="2600" u="sng" dirty="0" smtClean="0">
                <a:solidFill>
                  <a:schemeClr val="tx2"/>
                </a:solidFill>
              </a:rPr>
              <a:t> </a:t>
            </a:r>
            <a:r>
              <a:rPr lang="en-US" altLang="ja-JP" sz="2600" u="sng" dirty="0" err="1" smtClean="0">
                <a:solidFill>
                  <a:schemeClr val="tx2"/>
                </a:solidFill>
              </a:rPr>
              <a:t>hydrodymaical</a:t>
            </a:r>
            <a:r>
              <a:rPr lang="en-US" altLang="ja-JP" sz="2600" u="sng" dirty="0" smtClean="0">
                <a:solidFill>
                  <a:schemeClr val="tx2"/>
                </a:solidFill>
              </a:rPr>
              <a:t> simulation</a:t>
            </a:r>
            <a:endParaRPr lang="en-US" altLang="ja-JP" sz="2600" u="sng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718" y="486895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 1: steady injection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24128" y="52060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 2: precession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1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Plan of this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30725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Brief overview of prompt emission of GRBs</a:t>
            </a:r>
          </a:p>
          <a:p>
            <a:pPr marL="0" indent="0">
              <a:buNone/>
            </a:pPr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      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err="1" smtClean="0"/>
              <a:t>Photospheric</a:t>
            </a:r>
            <a:r>
              <a:rPr kumimoji="1" lang="en-US" altLang="ja-JP" sz="2000" dirty="0" smtClean="0"/>
              <a:t> emission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model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1800" dirty="0" smtClean="0"/>
          </a:p>
          <a:p>
            <a:r>
              <a:rPr lang="en-US" altLang="ja-JP" sz="2800" dirty="0" err="1" smtClean="0"/>
              <a:t>Photospheric</a:t>
            </a:r>
            <a:r>
              <a:rPr lang="en-US" altLang="ja-JP" sz="2800" dirty="0" smtClean="0"/>
              <a:t> emission from structured jet</a:t>
            </a:r>
          </a:p>
          <a:p>
            <a:pPr marL="0" indent="0">
              <a:buNone/>
            </a:pPr>
            <a:r>
              <a:rPr kumimoji="1" lang="en-US" altLang="ja-JP" sz="2800" dirty="0" smtClean="0"/>
              <a:t>     </a:t>
            </a:r>
            <a:r>
              <a:rPr kumimoji="1" lang="ja-JP" altLang="en-US" sz="2000" dirty="0" smtClean="0"/>
              <a:t>・</a:t>
            </a:r>
            <a:r>
              <a:rPr lang="en-US" altLang="ja-JP" sz="2000" dirty="0" err="1" smtClean="0"/>
              <a:t>Spetrum</a:t>
            </a:r>
            <a:r>
              <a:rPr lang="en-US" altLang="ja-JP" sz="2000" dirty="0" smtClean="0"/>
              <a:t> and polarization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</a:t>
            </a:r>
            <a:r>
              <a:rPr kumimoji="1" lang="ja-JP" altLang="en-US" sz="2000" dirty="0" smtClean="0"/>
              <a:t>・</a:t>
            </a:r>
            <a:r>
              <a:rPr lang="en-US" altLang="ja-JP" sz="2000" dirty="0" err="1"/>
              <a:t>P</a:t>
            </a:r>
            <a:r>
              <a:rPr kumimoji="1" lang="en-US" altLang="ja-JP" sz="2000" dirty="0" err="1" smtClean="0"/>
              <a:t>hotospheric</a:t>
            </a:r>
            <a:r>
              <a:rPr kumimoji="1" lang="en-US" altLang="ja-JP" sz="2000" dirty="0" smtClean="0"/>
              <a:t> emission based on 3D jet simulation</a:t>
            </a:r>
            <a:r>
              <a:rPr kumimoji="1" lang="ja-JP" altLang="en-US" sz="2000" dirty="0" smtClean="0"/>
              <a:t>　</a:t>
            </a:r>
            <a:r>
              <a:rPr kumimoji="1" lang="en-US" altLang="ja-JP" sz="1400" dirty="0" smtClean="0"/>
              <a:t>Ito+2015 in prep.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r>
              <a:rPr kumimoji="1" lang="en-US" altLang="ja-JP" sz="2800" dirty="0" smtClean="0"/>
              <a:t>Summary</a:t>
            </a:r>
          </a:p>
          <a:p>
            <a:pPr marL="0" indent="0">
              <a:buNone/>
            </a:pPr>
            <a:r>
              <a:rPr lang="en-US" altLang="ja-JP" dirty="0" smtClean="0"/>
              <a:t>   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283968" y="3645023"/>
            <a:ext cx="3735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Ito + 2013, 2014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189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hito\Desktop\grb3d_ro_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" y="1136938"/>
            <a:ext cx="5441699" cy="23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 descr="C:\Users\hito\Desktop\grb3d_ro_0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1" y="3369186"/>
            <a:ext cx="53715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テキスト ボックス 5"/>
          <p:cNvSpPr txBox="1">
            <a:spLocks noChangeArrowheads="1"/>
          </p:cNvSpPr>
          <p:nvPr/>
        </p:nvSpPr>
        <p:spPr bwMode="auto">
          <a:xfrm>
            <a:off x="6001742" y="3227205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/>
              <a:t>L</a:t>
            </a:r>
            <a:r>
              <a:rPr lang="en-US" altLang="ja-JP" sz="1800" b="1" baseline="-20000" dirty="0" err="1" smtClean="0"/>
              <a:t>j</a:t>
            </a:r>
            <a:r>
              <a:rPr lang="en-US" altLang="ja-JP" sz="1800" b="1" baseline="-20000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10</a:t>
            </a:r>
            <a:r>
              <a:rPr lang="en-US" altLang="ja-JP" sz="1800" b="1" baseline="30000" dirty="0" smtClean="0"/>
              <a:t>50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erg/s</a:t>
            </a:r>
            <a:endParaRPr lang="ja-JP" altLang="en-US" sz="1800" b="1" dirty="0"/>
          </a:p>
        </p:txBody>
      </p:sp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6011242" y="3534931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sz="1800" b="1" baseline="-20000" dirty="0" err="1" smtClean="0">
                <a:latin typeface="+mn-lt"/>
              </a:rPr>
              <a:t>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5°</a:t>
            </a:r>
            <a:endParaRPr lang="ja-JP" altLang="en-US" sz="1800" b="1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6011242" y="3865985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 smtClean="0">
                <a:latin typeface="Symbol" panose="05050102010706020507" pitchFamily="18" charset="2"/>
              </a:rPr>
              <a:t>G</a:t>
            </a:r>
            <a:r>
              <a:rPr lang="en-US" altLang="ja-JP" sz="1800" b="1" baseline="-20000" dirty="0" err="1" smtClean="0"/>
              <a:t>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5</a:t>
            </a:r>
            <a:endParaRPr lang="ja-JP" altLang="en-US" sz="1800" b="1" dirty="0"/>
          </a:p>
        </p:txBody>
      </p:sp>
      <p:sp>
        <p:nvSpPr>
          <p:cNvPr id="3081" name="テキスト ボックス 9"/>
          <p:cNvSpPr txBox="1">
            <a:spLocks noChangeArrowheads="1"/>
          </p:cNvSpPr>
          <p:nvPr/>
        </p:nvSpPr>
        <p:spPr bwMode="auto">
          <a:xfrm>
            <a:off x="6011242" y="4195432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smtClean="0">
                <a:latin typeface="Symbol" panose="05050102010706020507" pitchFamily="18" charset="2"/>
              </a:rPr>
              <a:t>G</a:t>
            </a:r>
            <a:r>
              <a:rPr lang="ja-JP" altLang="en-US" sz="1800" b="1" dirty="0" err="1" smtClean="0"/>
              <a:t>ｈ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500</a:t>
            </a:r>
            <a:endParaRPr lang="ja-JP" altLang="en-US" sz="18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5715" y="696095"/>
            <a:ext cx="84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Calculation of relativistic jet breaking out of massive progenitor star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4557" y="1196752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Progenitor star</a:t>
            </a:r>
            <a:endParaRPr kumimoji="1" lang="ja-JP" altLang="en-US" sz="2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1627639"/>
            <a:ext cx="302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16TI</a:t>
            </a:r>
            <a:r>
              <a:rPr lang="en-US" altLang="ja-JP" dirty="0" smtClean="0"/>
              <a:t> </a:t>
            </a:r>
            <a:r>
              <a:rPr lang="ja-JP" altLang="en-US" sz="1400" dirty="0" smtClean="0"/>
              <a:t>（</a:t>
            </a:r>
            <a:r>
              <a:rPr lang="en-US" altLang="ja-JP" sz="1400" dirty="0" err="1" smtClean="0"/>
              <a:t>Woosley</a:t>
            </a:r>
            <a:r>
              <a:rPr lang="en-US" altLang="ja-JP" sz="1400" dirty="0" smtClean="0"/>
              <a:t> &amp; </a:t>
            </a:r>
            <a:r>
              <a:rPr lang="en-US" altLang="ja-JP" sz="1400" dirty="0" err="1" smtClean="0"/>
              <a:t>Heger</a:t>
            </a:r>
            <a:r>
              <a:rPr lang="en-US" altLang="ja-JP" sz="1400" dirty="0" smtClean="0"/>
              <a:t> 2006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3" y="195425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dirty="0" smtClean="0"/>
              <a:t>M</a:t>
            </a:r>
            <a:r>
              <a:rPr lang="en-US" altLang="ja-JP" sz="2800" b="1" baseline="-25000" dirty="0" smtClean="0"/>
              <a:t>*</a:t>
            </a:r>
            <a:r>
              <a:rPr lang="en-US" altLang="ja-JP" sz="2000" b="1" baseline="-25000" dirty="0" smtClean="0"/>
              <a:t> </a:t>
            </a:r>
            <a:r>
              <a:rPr lang="en-US" altLang="ja-JP" sz="2000" dirty="0"/>
              <a:t>~</a:t>
            </a:r>
            <a:r>
              <a:rPr lang="en-US" altLang="ja-JP" sz="2000" dirty="0" smtClean="0"/>
              <a:t>14Msun</a:t>
            </a:r>
          </a:p>
          <a:p>
            <a:pPr lvl="0"/>
            <a:r>
              <a:rPr lang="en-US" altLang="ja-JP" sz="2000" dirty="0" smtClean="0">
                <a:solidFill>
                  <a:srgbClr val="000000"/>
                </a:solidFill>
              </a:rPr>
              <a:t>R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* </a:t>
            </a:r>
            <a:r>
              <a:rPr lang="en-US" altLang="ja-JP" sz="2000" dirty="0" smtClean="0">
                <a:solidFill>
                  <a:srgbClr val="000000"/>
                </a:solidFill>
              </a:rPr>
              <a:t>~ 4×10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10</a:t>
            </a:r>
            <a:r>
              <a:rPr lang="en-US" altLang="ja-JP" sz="2000" dirty="0" smtClean="0">
                <a:solidFill>
                  <a:srgbClr val="000000"/>
                </a:solidFill>
              </a:rPr>
              <a:t> cm</a:t>
            </a:r>
          </a:p>
          <a:p>
            <a:pPr lvl="0"/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   @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presupernova</a:t>
            </a:r>
            <a:r>
              <a:rPr lang="en-US" altLang="ja-JP" sz="1400" dirty="0" smtClean="0">
                <a:solidFill>
                  <a:srgbClr val="000000"/>
                </a:solidFill>
              </a:rPr>
              <a:t> phase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1350" y="2867165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Jet parameter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9801" y="6053226"/>
            <a:ext cx="86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Propagation of photons are calculated until they reach optically thin region</a:t>
            </a:r>
            <a:endParaRPr kumimoji="1" lang="ja-JP" altLang="en-US" sz="2000" dirty="0"/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701520" y="5589240"/>
            <a:ext cx="59766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 smtClean="0">
                <a:solidFill>
                  <a:schemeClr val="tx2"/>
                </a:solidFill>
              </a:rPr>
              <a:t>Radiative transfer calculation</a:t>
            </a:r>
            <a:endParaRPr lang="en-US" altLang="ja-JP" sz="2600" u="sng" dirty="0">
              <a:solidFill>
                <a:schemeClr val="tx2"/>
              </a:solidFill>
            </a:endParaRPr>
          </a:p>
        </p:txBody>
      </p:sp>
      <p:sp>
        <p:nvSpPr>
          <p:cNvPr id="14" name="円弧 13"/>
          <p:cNvSpPr/>
          <p:nvPr/>
        </p:nvSpPr>
        <p:spPr>
          <a:xfrm rot="1440373">
            <a:off x="1363613" y="3994412"/>
            <a:ext cx="723889" cy="1601022"/>
          </a:xfrm>
          <a:prstGeom prst="arc">
            <a:avLst>
              <a:gd name="adj1" fmla="val 16200000"/>
              <a:gd name="adj2" fmla="val 202541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rot="1440373">
            <a:off x="1293128" y="2125560"/>
            <a:ext cx="143108" cy="396723"/>
          </a:xfrm>
          <a:prstGeom prst="arc">
            <a:avLst>
              <a:gd name="adj1" fmla="val 16200000"/>
              <a:gd name="adj2" fmla="val 202541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2195736" y="4161274"/>
            <a:ext cx="368350" cy="48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線コネクタ 3072"/>
          <p:cNvCxnSpPr/>
          <p:nvPr/>
        </p:nvCxnSpPr>
        <p:spPr>
          <a:xfrm>
            <a:off x="2564086" y="4178492"/>
            <a:ext cx="135706" cy="2082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直線コネクタ 3082"/>
          <p:cNvCxnSpPr/>
          <p:nvPr/>
        </p:nvCxnSpPr>
        <p:spPr>
          <a:xfrm flipV="1">
            <a:off x="2703947" y="4209492"/>
            <a:ext cx="333636" cy="1772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直線コネクタ 3084"/>
          <p:cNvCxnSpPr/>
          <p:nvPr/>
        </p:nvCxnSpPr>
        <p:spPr>
          <a:xfrm>
            <a:off x="3037583" y="4185383"/>
            <a:ext cx="155140" cy="112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95736" y="4545423"/>
            <a:ext cx="368350" cy="119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555244" y="4660700"/>
            <a:ext cx="8842" cy="134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564086" y="4794527"/>
            <a:ext cx="368350" cy="744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870765" y="4660700"/>
            <a:ext cx="57188" cy="200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6" name="テキスト ボックス 3095"/>
          <p:cNvSpPr txBox="1"/>
          <p:nvPr/>
        </p:nvSpPr>
        <p:spPr>
          <a:xfrm>
            <a:off x="3741912" y="4025342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779912" y="4432906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547664" y="3627601"/>
            <a:ext cx="121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000" b="1" baseline="-18000" dirty="0" err="1" smtClean="0">
                <a:solidFill>
                  <a:srgbClr val="FF0000"/>
                </a:solidFill>
                <a:latin typeface="+mn-lt"/>
              </a:rPr>
              <a:t>inj</a:t>
            </a:r>
            <a:r>
              <a:rPr kumimoji="1" lang="en-US" altLang="ja-JP" sz="2000" b="1" baseline="-18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n-lt"/>
              </a:rPr>
              <a:t>&gt;&gt; 1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4" name="円弧 63"/>
          <p:cNvSpPr/>
          <p:nvPr/>
        </p:nvSpPr>
        <p:spPr>
          <a:xfrm rot="1440373">
            <a:off x="1988193" y="3716605"/>
            <a:ext cx="1151784" cy="2304708"/>
          </a:xfrm>
          <a:prstGeom prst="arc">
            <a:avLst>
              <a:gd name="adj1" fmla="val 16200000"/>
              <a:gd name="adj2" fmla="val 21125796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3087" name="直線矢印コネクタ 3086"/>
          <p:cNvCxnSpPr/>
          <p:nvPr/>
        </p:nvCxnSpPr>
        <p:spPr>
          <a:xfrm flipV="1">
            <a:off x="3157047" y="4209492"/>
            <a:ext cx="432048" cy="886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872303" y="4660701"/>
            <a:ext cx="907609" cy="46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弧 65"/>
          <p:cNvSpPr/>
          <p:nvPr/>
        </p:nvSpPr>
        <p:spPr>
          <a:xfrm rot="2065066">
            <a:off x="1453453" y="2048261"/>
            <a:ext cx="322113" cy="500464"/>
          </a:xfrm>
          <a:prstGeom prst="arc">
            <a:avLst>
              <a:gd name="adj1" fmla="val 16200000"/>
              <a:gd name="adj2" fmla="val 21125796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1424061" y="2113608"/>
            <a:ext cx="235771" cy="789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1614509" y="2113607"/>
            <a:ext cx="432048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455697" y="2238539"/>
            <a:ext cx="269860" cy="599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1647635" y="2293863"/>
            <a:ext cx="398922" cy="300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046557" y="1869207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979712" y="2145050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743929" y="3509622"/>
            <a:ext cx="97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US" altLang="ja-JP" b="1" dirty="0" smtClean="0">
                <a:solidFill>
                  <a:srgbClr val="0000FF"/>
                </a:solidFill>
                <a:latin typeface="+mn-lt"/>
              </a:rPr>
              <a:t>=</a:t>
            </a:r>
            <a:r>
              <a:rPr kumimoji="1" lang="en-US" altLang="ja-JP" b="1" dirty="0" smtClean="0">
                <a:solidFill>
                  <a:srgbClr val="0000FF"/>
                </a:solidFill>
                <a:latin typeface="+mn-lt"/>
              </a:rPr>
              <a:t> 1</a:t>
            </a:r>
            <a:endParaRPr kumimoji="1" lang="ja-JP" altLang="en-US" b="1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3103" name="テキスト ボックス 3102"/>
          <p:cNvSpPr txBox="1"/>
          <p:nvPr/>
        </p:nvSpPr>
        <p:spPr>
          <a:xfrm>
            <a:off x="4505511" y="1356109"/>
            <a:ext cx="69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t=4s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79912" y="3585835"/>
            <a:ext cx="9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t=300s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7"/>
          <p:cNvSpPr txBox="1">
            <a:spLocks noChangeArrowheads="1"/>
          </p:cNvSpPr>
          <p:nvPr/>
        </p:nvSpPr>
        <p:spPr bwMode="auto">
          <a:xfrm>
            <a:off x="6012160" y="4493779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 err="1" smtClean="0"/>
              <a:t>Ｒ</a:t>
            </a:r>
            <a:r>
              <a:rPr lang="en-US" altLang="ja-JP" sz="1800" b="1" baseline="-20000" dirty="0" err="1" smtClean="0"/>
              <a:t>inj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= </a:t>
            </a:r>
            <a:r>
              <a:rPr lang="en-US" altLang="ja-JP" sz="1800" b="1" dirty="0" smtClean="0"/>
              <a:t>10</a:t>
            </a:r>
            <a:r>
              <a:rPr lang="en-US" altLang="ja-JP" sz="1800" b="1" baseline="30000" dirty="0" smtClean="0"/>
              <a:t>10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cm</a:t>
            </a:r>
            <a:endParaRPr lang="ja-JP" altLang="en-US" sz="1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718" y="486895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 1: steady injection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24128" y="52060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 2: precession</a:t>
            </a:r>
            <a:endParaRPr kumimoji="1" lang="ja-JP" altLang="en-US" dirty="0"/>
          </a:p>
        </p:txBody>
      </p:sp>
      <p:sp>
        <p:nvSpPr>
          <p:cNvPr id="49" name="テキスト ボックス 2"/>
          <p:cNvSpPr txBox="1">
            <a:spLocks noChangeArrowheads="1"/>
          </p:cNvSpPr>
          <p:nvPr/>
        </p:nvSpPr>
        <p:spPr bwMode="auto">
          <a:xfrm>
            <a:off x="515715" y="188640"/>
            <a:ext cx="86282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 smtClean="0">
                <a:solidFill>
                  <a:schemeClr val="tx2"/>
                </a:solidFill>
              </a:rPr>
              <a:t>3D </a:t>
            </a:r>
            <a:r>
              <a:rPr lang="en-US" altLang="ja-JP" sz="2600" u="sng" dirty="0" err="1" smtClean="0">
                <a:solidFill>
                  <a:schemeClr val="tx2"/>
                </a:solidFill>
              </a:rPr>
              <a:t>relativisitic</a:t>
            </a:r>
            <a:r>
              <a:rPr lang="en-US" altLang="ja-JP" sz="2600" u="sng" dirty="0" smtClean="0">
                <a:solidFill>
                  <a:schemeClr val="tx2"/>
                </a:solidFill>
              </a:rPr>
              <a:t> </a:t>
            </a:r>
            <a:r>
              <a:rPr lang="en-US" altLang="ja-JP" sz="2600" u="sng" dirty="0" err="1" smtClean="0">
                <a:solidFill>
                  <a:schemeClr val="tx2"/>
                </a:solidFill>
              </a:rPr>
              <a:t>hydrodymaical</a:t>
            </a:r>
            <a:r>
              <a:rPr lang="en-US" altLang="ja-JP" sz="2600" u="sng" dirty="0" smtClean="0">
                <a:solidFill>
                  <a:schemeClr val="tx2"/>
                </a:solidFill>
              </a:rPr>
              <a:t> simulation</a:t>
            </a:r>
            <a:endParaRPr lang="en-US" altLang="ja-JP" sz="26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2205366" y="332656"/>
            <a:ext cx="540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smtClean="0"/>
              <a:t>Model 1  </a:t>
            </a:r>
            <a:r>
              <a:rPr lang="en-US" altLang="ja-JP" sz="2400" b="1" dirty="0" smtClean="0"/>
              <a:t>steady injection</a:t>
            </a:r>
            <a:endParaRPr lang="ja-JP" altLang="en-US" sz="2400" b="1" dirty="0"/>
          </a:p>
        </p:txBody>
      </p:sp>
      <p:sp>
        <p:nvSpPr>
          <p:cNvPr id="28" name="テキスト ボックス 9"/>
          <p:cNvSpPr txBox="1">
            <a:spLocks noChangeArrowheads="1"/>
          </p:cNvSpPr>
          <p:nvPr/>
        </p:nvSpPr>
        <p:spPr bwMode="auto">
          <a:xfrm>
            <a:off x="3413125" y="116090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4" y="1299408"/>
            <a:ext cx="8671643" cy="422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76" y="3443388"/>
            <a:ext cx="3601609" cy="26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amm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121.09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568" y="980728"/>
            <a:ext cx="4946608" cy="2121202"/>
          </a:xfrm>
          <a:prstGeom prst="rect">
            <a:avLst/>
          </a:prstGeom>
        </p:spPr>
      </p:pic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2205366" y="332656"/>
            <a:ext cx="540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smtClean="0"/>
              <a:t>Model 1  </a:t>
            </a:r>
            <a:r>
              <a:rPr lang="en-US" altLang="ja-JP" sz="2400" b="1" dirty="0" smtClean="0"/>
              <a:t>steady injection</a:t>
            </a:r>
            <a:endParaRPr lang="ja-JP" altLang="en-US" sz="2400" b="1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45" y="882447"/>
            <a:ext cx="3600299" cy="25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9"/>
          <p:cNvSpPr txBox="1">
            <a:spLocks noChangeArrowheads="1"/>
          </p:cNvSpPr>
          <p:nvPr/>
        </p:nvSpPr>
        <p:spPr bwMode="auto">
          <a:xfrm>
            <a:off x="3413125" y="116090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91" y="2979276"/>
            <a:ext cx="1089104" cy="1241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76" y="3443388"/>
            <a:ext cx="3601609" cy="26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380964" y="3582436"/>
            <a:ext cx="3953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Photons are accelerated at the shock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46049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u="sng" dirty="0" smtClean="0"/>
              <a:t>However</a:t>
            </a:r>
            <a:endParaRPr kumimoji="1" lang="ja-JP" altLang="en-US" i="1" u="sng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084168" y="3789040"/>
            <a:ext cx="1352644" cy="7981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329206" y="3789040"/>
            <a:ext cx="1382884" cy="38569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33"/>
          <p:cNvSpPr txBox="1">
            <a:spLocks noChangeArrowheads="1"/>
          </p:cNvSpPr>
          <p:nvPr/>
        </p:nvSpPr>
        <p:spPr bwMode="auto">
          <a:xfrm>
            <a:off x="7762466" y="3581225"/>
            <a:ext cx="122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β</a:t>
            </a:r>
            <a:r>
              <a:rPr lang="ja-JP" altLang="en-US" b="1" dirty="0">
                <a:solidFill>
                  <a:srgbClr val="FF0000"/>
                </a:solidFill>
              </a:rPr>
              <a:t>＝</a:t>
            </a:r>
            <a:r>
              <a:rPr lang="en-US" altLang="ja-JP" b="1" dirty="0">
                <a:solidFill>
                  <a:srgbClr val="FF0000"/>
                </a:solidFill>
              </a:rPr>
              <a:t>-2.5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1187624" y="1859380"/>
            <a:ext cx="21602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5" y="988243"/>
            <a:ext cx="4730401" cy="20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954593" y="1920560"/>
            <a:ext cx="3024336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949850" y="1713244"/>
            <a:ext cx="3114709" cy="198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4593" y="1919235"/>
            <a:ext cx="3109966" cy="1909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0"/>
          <p:cNvSpPr>
            <a:spLocks/>
          </p:cNvSpPr>
          <p:nvPr/>
        </p:nvSpPr>
        <p:spPr bwMode="auto">
          <a:xfrm>
            <a:off x="3419872" y="1772816"/>
            <a:ext cx="45719" cy="144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8199" name="直線コネクタ 8198"/>
          <p:cNvCxnSpPr/>
          <p:nvPr/>
        </p:nvCxnSpPr>
        <p:spPr>
          <a:xfrm>
            <a:off x="3466050" y="1839658"/>
            <a:ext cx="14401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テキスト ボックス 8202"/>
          <p:cNvSpPr txBox="1"/>
          <p:nvPr/>
        </p:nvSpPr>
        <p:spPr>
          <a:xfrm>
            <a:off x="3570882" y="1711841"/>
            <a:ext cx="64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４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°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33"/>
          <p:cNvSpPr txBox="1">
            <a:spLocks noChangeArrowheads="1"/>
          </p:cNvSpPr>
          <p:nvPr/>
        </p:nvSpPr>
        <p:spPr bwMode="auto">
          <a:xfrm>
            <a:off x="6084168" y="3813268"/>
            <a:ext cx="122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b="1" dirty="0" smtClean="0"/>
              <a:t>α</a:t>
            </a:r>
            <a:r>
              <a:rPr lang="ja-JP" altLang="en-US" b="1" dirty="0" smtClean="0"/>
              <a:t>＝</a:t>
            </a:r>
            <a:r>
              <a:rPr lang="en-US" altLang="ja-JP" b="1" dirty="0" smtClean="0"/>
              <a:t>-1</a:t>
            </a:r>
            <a:endParaRPr lang="ja-JP" altLang="en-US" b="1" dirty="0"/>
          </a:p>
        </p:txBody>
      </p:sp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45" y="882447"/>
            <a:ext cx="3600299" cy="25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9"/>
          <p:cNvSpPr txBox="1">
            <a:spLocks noChangeArrowheads="1"/>
          </p:cNvSpPr>
          <p:nvPr/>
        </p:nvSpPr>
        <p:spPr bwMode="auto">
          <a:xfrm>
            <a:off x="3413125" y="1196752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80860" y="4974267"/>
            <a:ext cx="482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Numerical diffusion smears out the sharp shock structure</a:t>
            </a:r>
          </a:p>
          <a:p>
            <a:pPr marL="285750" indent="-285750">
              <a:buFont typeface="Symbol"/>
              <a:buChar char="Þ"/>
            </a:pPr>
            <a:r>
              <a:rPr lang="en-US" altLang="ja-JP" sz="1600" dirty="0" smtClean="0"/>
              <a:t>Efficiency of acceleration is artificially decreased</a:t>
            </a:r>
          </a:p>
        </p:txBody>
      </p:sp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91" y="2979276"/>
            <a:ext cx="1089104" cy="1241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2205366" y="332656"/>
            <a:ext cx="540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smtClean="0"/>
              <a:t>Model 1  </a:t>
            </a:r>
            <a:r>
              <a:rPr lang="en-US" altLang="ja-JP" sz="2400" b="1" dirty="0" smtClean="0"/>
              <a:t>steady injection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25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9"/>
          <p:cNvSpPr txBox="1">
            <a:spLocks noChangeArrowheads="1"/>
          </p:cNvSpPr>
          <p:nvPr/>
        </p:nvSpPr>
        <p:spPr bwMode="auto">
          <a:xfrm>
            <a:off x="3413125" y="112428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1619672" y="337230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/>
              <a:t>Model 2</a:t>
            </a:r>
            <a:r>
              <a:rPr lang="en-US" altLang="ja-JP" sz="1800" b="1" dirty="0" smtClean="0"/>
              <a:t>  </a:t>
            </a:r>
            <a:r>
              <a:rPr lang="en-US" altLang="ja-JP" sz="2400" b="1" dirty="0" smtClean="0"/>
              <a:t>Precession</a:t>
            </a:r>
            <a:r>
              <a:rPr lang="en-US" altLang="ja-JP" sz="2000" b="1" dirty="0" smtClean="0"/>
              <a:t> 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(</a:t>
            </a:r>
            <a:r>
              <a:rPr lang="en-US" altLang="ja-JP" sz="2200" b="1" dirty="0" err="1" smtClean="0"/>
              <a:t>t</a:t>
            </a:r>
            <a:r>
              <a:rPr lang="en-US" altLang="ja-JP" sz="2200" b="1" baseline="-25000" dirty="0" err="1" smtClean="0"/>
              <a:t>pre</a:t>
            </a:r>
            <a:r>
              <a:rPr lang="en-US" altLang="ja-JP" sz="2200" b="1" dirty="0" smtClean="0"/>
              <a:t>=2s</a:t>
            </a:r>
            <a:r>
              <a:rPr lang="ja-JP" altLang="en-US" sz="2200" b="1" dirty="0" smtClean="0"/>
              <a:t>　</a:t>
            </a:r>
            <a:r>
              <a:rPr lang="el-GR" altLang="ja-JP" sz="2200" b="1" dirty="0"/>
              <a:t>θ</a:t>
            </a:r>
            <a:r>
              <a:rPr lang="en-US" altLang="ja-JP" sz="2200" b="1" baseline="-25000" dirty="0"/>
              <a:t>pre</a:t>
            </a:r>
            <a:r>
              <a:rPr lang="en-US" altLang="ja-JP" sz="2200" b="1" dirty="0"/>
              <a:t> = 3°)</a:t>
            </a:r>
            <a:endParaRPr lang="ja-JP" altLang="en-US" sz="2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7840"/>
            <a:ext cx="8475590" cy="43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8" y="887421"/>
            <a:ext cx="3613969" cy="26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50t100p_gamm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522.45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749" y="908720"/>
            <a:ext cx="4952248" cy="212362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52277" y="3717032"/>
            <a:ext cx="356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Precession activity can be directly observed in the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lightcurve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9"/>
          <p:cNvSpPr txBox="1">
            <a:spLocks noChangeArrowheads="1"/>
          </p:cNvSpPr>
          <p:nvPr/>
        </p:nvSpPr>
        <p:spPr bwMode="auto">
          <a:xfrm>
            <a:off x="3413125" y="112428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1619672" y="337230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/>
              <a:t>Model 2</a:t>
            </a:r>
            <a:r>
              <a:rPr lang="en-US" altLang="ja-JP" sz="1800" b="1" dirty="0" smtClean="0"/>
              <a:t>  </a:t>
            </a:r>
            <a:r>
              <a:rPr lang="en-US" altLang="ja-JP" sz="2400" b="1" dirty="0" smtClean="0"/>
              <a:t>Precession</a:t>
            </a:r>
            <a:r>
              <a:rPr lang="en-US" altLang="ja-JP" sz="2000" b="1" dirty="0" smtClean="0"/>
              <a:t> 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(</a:t>
            </a:r>
            <a:r>
              <a:rPr lang="en-US" altLang="ja-JP" sz="2200" b="1" dirty="0" err="1" smtClean="0"/>
              <a:t>t</a:t>
            </a:r>
            <a:r>
              <a:rPr lang="en-US" altLang="ja-JP" sz="2200" b="1" baseline="-25000" dirty="0" err="1" smtClean="0"/>
              <a:t>pre</a:t>
            </a:r>
            <a:r>
              <a:rPr lang="en-US" altLang="ja-JP" sz="2200" b="1" dirty="0" smtClean="0"/>
              <a:t>=2s</a:t>
            </a:r>
            <a:r>
              <a:rPr lang="ja-JP" altLang="en-US" sz="2200" b="1" dirty="0" smtClean="0"/>
              <a:t>　</a:t>
            </a:r>
            <a:r>
              <a:rPr lang="el-GR" altLang="ja-JP" sz="2200" b="1" dirty="0"/>
              <a:t>θ</a:t>
            </a:r>
            <a:r>
              <a:rPr lang="en-US" altLang="ja-JP" sz="2200" b="1" baseline="-25000" dirty="0"/>
              <a:t>pre</a:t>
            </a:r>
            <a:r>
              <a:rPr lang="en-US" altLang="ja-JP" sz="2200" b="1" dirty="0"/>
              <a:t> = 3°)</a:t>
            </a:r>
            <a:endParaRPr lang="ja-JP" altLang="en-US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97160"/>
            <a:ext cx="3617910" cy="26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6" y="2977472"/>
            <a:ext cx="1038082" cy="118363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97160"/>
            <a:ext cx="3617910" cy="26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8" y="887421"/>
            <a:ext cx="3613969" cy="26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 flipV="1">
            <a:off x="5911149" y="3689970"/>
            <a:ext cx="1352644" cy="7981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33"/>
          <p:cNvSpPr txBox="1">
            <a:spLocks noChangeArrowheads="1"/>
          </p:cNvSpPr>
          <p:nvPr/>
        </p:nvSpPr>
        <p:spPr bwMode="auto">
          <a:xfrm>
            <a:off x="5868144" y="3775991"/>
            <a:ext cx="122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b="1" dirty="0" smtClean="0"/>
              <a:t>α</a:t>
            </a:r>
            <a:r>
              <a:rPr lang="ja-JP" altLang="en-US" b="1" dirty="0" smtClean="0"/>
              <a:t>＝</a:t>
            </a:r>
            <a:r>
              <a:rPr lang="en-US" altLang="ja-JP" b="1" dirty="0" smtClean="0"/>
              <a:t>-1</a:t>
            </a:r>
            <a:endParaRPr lang="ja-JP" altLang="en-US" b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7021106" y="3702319"/>
            <a:ext cx="1454518" cy="484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33"/>
          <p:cNvSpPr txBox="1">
            <a:spLocks noChangeArrowheads="1"/>
          </p:cNvSpPr>
          <p:nvPr/>
        </p:nvSpPr>
        <p:spPr bwMode="auto">
          <a:xfrm>
            <a:off x="7596336" y="3575139"/>
            <a:ext cx="122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β</a:t>
            </a:r>
            <a:r>
              <a:rPr lang="ja-JP" altLang="en-US" b="1" dirty="0">
                <a:solidFill>
                  <a:srgbClr val="FF0000"/>
                </a:solidFill>
              </a:rPr>
              <a:t>＝</a:t>
            </a:r>
            <a:r>
              <a:rPr lang="en-US" altLang="ja-JP" b="1" dirty="0">
                <a:solidFill>
                  <a:srgbClr val="FF0000"/>
                </a:solidFill>
              </a:rPr>
              <a:t>-2.5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0" y="1052736"/>
            <a:ext cx="4673009" cy="20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9"/>
          <p:cNvSpPr txBox="1">
            <a:spLocks noChangeArrowheads="1"/>
          </p:cNvSpPr>
          <p:nvPr/>
        </p:nvSpPr>
        <p:spPr bwMode="auto">
          <a:xfrm>
            <a:off x="3347864" y="1278226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 smtClean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6" y="2977472"/>
            <a:ext cx="1038082" cy="118363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1619672" y="337230"/>
            <a:ext cx="640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/>
              <a:t>Model 2</a:t>
            </a:r>
            <a:r>
              <a:rPr lang="en-US" altLang="ja-JP" sz="1800" b="1" dirty="0" smtClean="0"/>
              <a:t>  </a:t>
            </a:r>
            <a:r>
              <a:rPr lang="en-US" altLang="ja-JP" sz="2400" b="1" dirty="0" smtClean="0"/>
              <a:t>Precession</a:t>
            </a:r>
            <a:r>
              <a:rPr lang="en-US" altLang="ja-JP" sz="2000" b="1" dirty="0" smtClean="0"/>
              <a:t> 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(</a:t>
            </a:r>
            <a:r>
              <a:rPr lang="en-US" altLang="ja-JP" sz="2200" b="1" dirty="0" err="1" smtClean="0"/>
              <a:t>t</a:t>
            </a:r>
            <a:r>
              <a:rPr lang="en-US" altLang="ja-JP" sz="2200" b="1" baseline="-25000" dirty="0" err="1" smtClean="0"/>
              <a:t>pre</a:t>
            </a:r>
            <a:r>
              <a:rPr lang="en-US" altLang="ja-JP" sz="2200" b="1" dirty="0" smtClean="0"/>
              <a:t>=2s</a:t>
            </a:r>
            <a:r>
              <a:rPr lang="ja-JP" altLang="en-US" sz="2200" b="1" dirty="0" smtClean="0"/>
              <a:t>　</a:t>
            </a:r>
            <a:r>
              <a:rPr lang="el-GR" altLang="ja-JP" sz="2200" b="1" dirty="0"/>
              <a:t>θ</a:t>
            </a:r>
            <a:r>
              <a:rPr lang="en-US" altLang="ja-JP" sz="2200" b="1" baseline="-25000" dirty="0"/>
              <a:t>pre</a:t>
            </a:r>
            <a:r>
              <a:rPr lang="en-US" altLang="ja-JP" sz="2200" b="1" dirty="0"/>
              <a:t> = 3°)</a:t>
            </a:r>
            <a:endParaRPr lang="ja-JP" altLang="en-US" sz="2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2277" y="3717032"/>
            <a:ext cx="356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Precession activity can be directly observed in the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lightcurve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2"/>
          <p:cNvSpPr txBox="1">
            <a:spLocks noChangeArrowheads="1"/>
          </p:cNvSpPr>
          <p:nvPr/>
        </p:nvSpPr>
        <p:spPr bwMode="auto">
          <a:xfrm>
            <a:off x="2627313" y="260350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331913" y="847080"/>
            <a:ext cx="6840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Structured </a:t>
            </a:r>
            <a:r>
              <a:rPr lang="en-US" altLang="ja-JP" sz="2000" dirty="0"/>
              <a:t>jet </a:t>
            </a:r>
            <a:r>
              <a:rPr lang="en-US" altLang="ja-JP" sz="2000" dirty="0" smtClean="0"/>
              <a:t>can </a:t>
            </a:r>
            <a:r>
              <a:rPr lang="en-US" altLang="ja-JP" sz="2000" dirty="0"/>
              <a:t>produce a </a:t>
            </a:r>
            <a:r>
              <a:rPr lang="en-US" altLang="ja-JP" sz="2000" dirty="0" smtClean="0"/>
              <a:t>broad non-thermal spectrum</a:t>
            </a:r>
            <a:endParaRPr lang="en-US" altLang="ja-JP" sz="2000" dirty="0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900113" y="692696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dirty="0">
                <a:latin typeface="ＭＳ Ｐゴシック" pitchFamily="50" charset="-128"/>
              </a:rPr>
              <a:t>- 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87413" y="1648683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>
                <a:latin typeface="ＭＳ Ｐゴシック" pitchFamily="50" charset="-128"/>
              </a:rPr>
              <a:t>- 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768350" y="4797152"/>
            <a:ext cx="23034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u="sng" dirty="0" err="1">
                <a:solidFill>
                  <a:srgbClr val="FF0000"/>
                </a:solidFill>
              </a:rPr>
              <a:t>Futrure</a:t>
            </a:r>
            <a:r>
              <a:rPr lang="en-US" altLang="ja-JP" sz="2400" u="sng" dirty="0">
                <a:solidFill>
                  <a:srgbClr val="FF0000"/>
                </a:solidFill>
              </a:rPr>
              <a:t> works</a:t>
            </a:r>
          </a:p>
        </p:txBody>
      </p:sp>
      <p:sp>
        <p:nvSpPr>
          <p:cNvPr id="18439" name="Text Box 18"/>
          <p:cNvSpPr txBox="1">
            <a:spLocks noChangeArrowheads="1"/>
          </p:cNvSpPr>
          <p:nvPr/>
        </p:nvSpPr>
        <p:spPr bwMode="auto">
          <a:xfrm>
            <a:off x="1095375" y="5169386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Photon </a:t>
            </a:r>
            <a:r>
              <a:rPr lang="en-US" altLang="ja-JP" sz="2000" dirty="0"/>
              <a:t>accelerations in various </a:t>
            </a:r>
            <a:r>
              <a:rPr lang="en-US" altLang="ja-JP" sz="2000" dirty="0" smtClean="0"/>
              <a:t>structures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with high </a:t>
            </a:r>
            <a:r>
              <a:rPr lang="en-US" altLang="ja-JP" sz="2000" dirty="0" err="1" smtClean="0"/>
              <a:t>spacial</a:t>
            </a:r>
            <a:r>
              <a:rPr lang="en-US" altLang="ja-JP" sz="2000" dirty="0" smtClean="0"/>
              <a:t> resolution calculation</a:t>
            </a:r>
            <a:endParaRPr lang="en-US" altLang="ja-JP" sz="2000" dirty="0"/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1475656" y="5768429"/>
            <a:ext cx="590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shocks, turbulence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00113" y="296291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dirty="0">
                <a:latin typeface="ＭＳ Ｐゴシック" pitchFamily="50" charset="-128"/>
              </a:rPr>
              <a:t>-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341438" y="3129597"/>
            <a:ext cx="749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Polarization signature is not negligible in the structured jet  </a:t>
            </a:r>
            <a:endParaRPr lang="en-US" altLang="ja-JP" sz="2000" dirty="0"/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1620838" y="1196752"/>
            <a:ext cx="6551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n</a:t>
            </a:r>
            <a:r>
              <a:rPr lang="en-US" altLang="ja-JP" sz="2000" dirty="0" smtClean="0">
                <a:solidFill>
                  <a:srgbClr val="0000FF"/>
                </a:solidFill>
              </a:rPr>
              <a:t>on-thermal particle </a:t>
            </a:r>
            <a:r>
              <a:rPr lang="en-US" altLang="ja-JP" sz="2000" dirty="0">
                <a:solidFill>
                  <a:srgbClr val="0000FF"/>
                </a:solidFill>
              </a:rPr>
              <a:t>is not required</a:t>
            </a:r>
          </a:p>
        </p:txBody>
      </p:sp>
      <p:sp>
        <p:nvSpPr>
          <p:cNvPr id="18445" name="Text Box 7"/>
          <p:cNvSpPr txBox="1">
            <a:spLocks noChangeArrowheads="1"/>
          </p:cNvSpPr>
          <p:nvPr/>
        </p:nvSpPr>
        <p:spPr bwMode="auto">
          <a:xfrm>
            <a:off x="1319213" y="1847120"/>
            <a:ext cx="759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Multi-component jet can </a:t>
            </a:r>
            <a:r>
              <a:rPr lang="en-US" altLang="ja-JP" sz="2000" dirty="0"/>
              <a:t>reproduce Band function irrespective to the observer </a:t>
            </a:r>
            <a:r>
              <a:rPr lang="en-US" altLang="ja-JP" sz="2000" dirty="0" smtClean="0"/>
              <a:t>angle</a:t>
            </a:r>
            <a:endParaRPr lang="en-US" altLang="ja-JP" sz="2000" dirty="0"/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1620838" y="2440771"/>
            <a:ext cx="590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β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is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reproduced by the accelerated photons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1614488" y="2791609"/>
            <a:ext cx="7219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α is reproduced by the multi-color effect</a:t>
            </a:r>
          </a:p>
        </p:txBody>
      </p:sp>
      <p:sp>
        <p:nvSpPr>
          <p:cNvPr id="18448" name="Text Box 20"/>
          <p:cNvSpPr txBox="1">
            <a:spLocks noChangeArrowheads="1"/>
          </p:cNvSpPr>
          <p:nvPr/>
        </p:nvSpPr>
        <p:spPr bwMode="auto">
          <a:xfrm>
            <a:off x="1601788" y="3460938"/>
            <a:ext cx="7378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High DOP (&gt;10%) is predicted for the jet structure that reproduces Band function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84113" y="3971022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dirty="0">
                <a:latin typeface="ＭＳ Ｐゴシック" pitchFamily="50" charset="-128"/>
              </a:rPr>
              <a:t>-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325438" y="4137709"/>
            <a:ext cx="749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Central engine activity can be directly observed in the light curve </a:t>
            </a:r>
            <a:endParaRPr lang="en-US" altLang="ja-JP" sz="2000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85788" y="4469050"/>
            <a:ext cx="7378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e</a:t>
            </a:r>
            <a:r>
              <a:rPr lang="en-US" altLang="ja-JP" sz="2000" dirty="0" smtClean="0">
                <a:solidFill>
                  <a:srgbClr val="0000FF"/>
                </a:solidFill>
              </a:rPr>
              <a:t>ngine activity is not smeared out during the  propagation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20838" y="1555304"/>
            <a:ext cx="6551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s</a:t>
            </a:r>
            <a:r>
              <a:rPr lang="en-US" altLang="ja-JP" sz="2000" dirty="0" smtClean="0">
                <a:solidFill>
                  <a:srgbClr val="0000FF"/>
                </a:solidFill>
              </a:rPr>
              <a:t>uch structure can naturally develop during propagation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6092825"/>
            <a:ext cx="85693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188" y="260350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>
                <a:solidFill>
                  <a:schemeClr val="tx2"/>
                </a:solidFill>
                <a:latin typeface="ＭＳ Ｐゴシック" pitchFamily="50" charset="-128"/>
              </a:rPr>
              <a:t>Model for Emission Mechanism </a:t>
            </a:r>
          </a:p>
        </p:txBody>
      </p:sp>
      <p:sp>
        <p:nvSpPr>
          <p:cNvPr id="4100" name="テキスト ボックス 2"/>
          <p:cNvSpPr txBox="1">
            <a:spLocks noChangeArrowheads="1"/>
          </p:cNvSpPr>
          <p:nvPr/>
        </p:nvSpPr>
        <p:spPr bwMode="auto">
          <a:xfrm>
            <a:off x="684213" y="836613"/>
            <a:ext cx="3816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/>
              <a:t>Internal Shock Model </a:t>
            </a:r>
          </a:p>
        </p:txBody>
      </p:sp>
      <p:sp>
        <p:nvSpPr>
          <p:cNvPr id="4101" name="テキスト ボックス 5"/>
          <p:cNvSpPr txBox="1">
            <a:spLocks noChangeArrowheads="1"/>
          </p:cNvSpPr>
          <p:nvPr/>
        </p:nvSpPr>
        <p:spPr bwMode="auto">
          <a:xfrm>
            <a:off x="684213" y="2205038"/>
            <a:ext cx="5616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Photospheric Emission Model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84300" y="7127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80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863600" y="50371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863600" y="4427538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863600" y="5418138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168400" y="4708525"/>
            <a:ext cx="6142038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168400" y="5265738"/>
            <a:ext cx="6213475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Arc 12"/>
          <p:cNvSpPr>
            <a:spLocks/>
          </p:cNvSpPr>
          <p:nvPr/>
        </p:nvSpPr>
        <p:spPr bwMode="auto">
          <a:xfrm rot="2582386">
            <a:off x="1512888" y="3962400"/>
            <a:ext cx="2630487" cy="2408238"/>
          </a:xfrm>
          <a:custGeom>
            <a:avLst/>
            <a:gdLst>
              <a:gd name="T0" fmla="*/ 2147483647 w 18772"/>
              <a:gd name="T1" fmla="*/ 0 h 17925"/>
              <a:gd name="T2" fmla="*/ 2147483647 w 18772"/>
              <a:gd name="T3" fmla="*/ 2147483647 h 17925"/>
              <a:gd name="T4" fmla="*/ 0 w 18772"/>
              <a:gd name="T5" fmla="*/ 2147483647 h 17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72" h="17925" fill="none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</a:path>
              <a:path w="18772" h="17925" stroke="0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  <a:lnTo>
                  <a:pt x="0" y="17925"/>
                </a:lnTo>
                <a:lnTo>
                  <a:pt x="12052" y="0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9" name="Arc 13"/>
          <p:cNvSpPr>
            <a:spLocks/>
          </p:cNvSpPr>
          <p:nvPr/>
        </p:nvSpPr>
        <p:spPr bwMode="auto">
          <a:xfrm rot="2582386">
            <a:off x="1778000" y="3817938"/>
            <a:ext cx="2919413" cy="2743200"/>
          </a:xfrm>
          <a:custGeom>
            <a:avLst/>
            <a:gdLst>
              <a:gd name="T0" fmla="*/ 2147483647 w 18615"/>
              <a:gd name="T1" fmla="*/ 0 h 18001"/>
              <a:gd name="T2" fmla="*/ 2147483647 w 18615"/>
              <a:gd name="T3" fmla="*/ 2147483647 h 18001"/>
              <a:gd name="T4" fmla="*/ 0 w 18615"/>
              <a:gd name="T5" fmla="*/ 2147483647 h 180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15" h="18001" fill="none" extrusionOk="0">
                <a:moveTo>
                  <a:pt x="11938" y="-1"/>
                </a:moveTo>
                <a:cubicBezTo>
                  <a:pt x="14669" y="1811"/>
                  <a:pt x="16952" y="4220"/>
                  <a:pt x="18615" y="7044"/>
                </a:cubicBezTo>
              </a:path>
              <a:path w="18615" h="18001" stroke="0" extrusionOk="0">
                <a:moveTo>
                  <a:pt x="11938" y="-1"/>
                </a:moveTo>
                <a:cubicBezTo>
                  <a:pt x="14669" y="1811"/>
                  <a:pt x="16952" y="4220"/>
                  <a:pt x="18615" y="7044"/>
                </a:cubicBezTo>
                <a:lnTo>
                  <a:pt x="0" y="18001"/>
                </a:lnTo>
                <a:lnTo>
                  <a:pt x="11938" y="-1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 rot="2550762">
            <a:off x="2268538" y="2908300"/>
            <a:ext cx="4519612" cy="4913313"/>
          </a:xfrm>
          <a:custGeom>
            <a:avLst/>
            <a:gdLst>
              <a:gd name="T0" fmla="*/ 2147483647 w 18095"/>
              <a:gd name="T1" fmla="*/ 0 h 17881"/>
              <a:gd name="T2" fmla="*/ 2147483647 w 18095"/>
              <a:gd name="T3" fmla="*/ 2147483647 h 17881"/>
              <a:gd name="T4" fmla="*/ 0 w 18095"/>
              <a:gd name="T5" fmla="*/ 2147483647 h 17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95" h="17881" fill="none" extrusionOk="0">
                <a:moveTo>
                  <a:pt x="12117" y="-1"/>
                </a:moveTo>
                <a:cubicBezTo>
                  <a:pt x="14494" y="1610"/>
                  <a:pt x="16526" y="3679"/>
                  <a:pt x="18095" y="6085"/>
                </a:cubicBezTo>
              </a:path>
              <a:path w="18095" h="17881" stroke="0" extrusionOk="0">
                <a:moveTo>
                  <a:pt x="12117" y="-1"/>
                </a:moveTo>
                <a:cubicBezTo>
                  <a:pt x="14494" y="1610"/>
                  <a:pt x="16526" y="3679"/>
                  <a:pt x="18095" y="6085"/>
                </a:cubicBezTo>
                <a:lnTo>
                  <a:pt x="0" y="17881"/>
                </a:lnTo>
                <a:lnTo>
                  <a:pt x="12117" y="-1"/>
                </a:lnTo>
                <a:close/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2582386">
            <a:off x="1225550" y="4394200"/>
            <a:ext cx="1704975" cy="1644650"/>
          </a:xfrm>
          <a:custGeom>
            <a:avLst/>
            <a:gdLst>
              <a:gd name="T0" fmla="*/ 2147483647 w 19423"/>
              <a:gd name="T1" fmla="*/ 0 h 19285"/>
              <a:gd name="T2" fmla="*/ 2147483647 w 19423"/>
              <a:gd name="T3" fmla="*/ 2147483647 h 19285"/>
              <a:gd name="T4" fmla="*/ 0 w 19423"/>
              <a:gd name="T5" fmla="*/ 2147483647 h 19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23" h="19285" fill="none" extrusionOk="0">
                <a:moveTo>
                  <a:pt x="9728" y="-1"/>
                </a:moveTo>
                <a:cubicBezTo>
                  <a:pt x="13948" y="2128"/>
                  <a:pt x="17354" y="5583"/>
                  <a:pt x="19422" y="9834"/>
                </a:cubicBezTo>
              </a:path>
              <a:path w="19423" h="19285" stroke="0" extrusionOk="0">
                <a:moveTo>
                  <a:pt x="9728" y="-1"/>
                </a:moveTo>
                <a:cubicBezTo>
                  <a:pt x="13948" y="2128"/>
                  <a:pt x="17354" y="5583"/>
                  <a:pt x="19422" y="9834"/>
                </a:cubicBezTo>
                <a:lnTo>
                  <a:pt x="0" y="19285"/>
                </a:lnTo>
                <a:lnTo>
                  <a:pt x="972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2089150" y="4610100"/>
            <a:ext cx="574675" cy="1189038"/>
          </a:xfrm>
          <a:custGeom>
            <a:avLst/>
            <a:gdLst>
              <a:gd name="T0" fmla="*/ 2147483647 w 329"/>
              <a:gd name="T1" fmla="*/ 2147483647 h 749"/>
              <a:gd name="T2" fmla="*/ 2147483647 w 329"/>
              <a:gd name="T3" fmla="*/ 2147483647 h 749"/>
              <a:gd name="T4" fmla="*/ 2147483647 w 329"/>
              <a:gd name="T5" fmla="*/ 2147483647 h 749"/>
              <a:gd name="T6" fmla="*/ 2147483647 w 329"/>
              <a:gd name="T7" fmla="*/ 2147483647 h 749"/>
              <a:gd name="T8" fmla="*/ 2147483647 w 329"/>
              <a:gd name="T9" fmla="*/ 2147483647 h 749"/>
              <a:gd name="T10" fmla="*/ 2147483647 w 329"/>
              <a:gd name="T11" fmla="*/ 2147483647 h 749"/>
              <a:gd name="T12" fmla="*/ 2147483647 w 329"/>
              <a:gd name="T13" fmla="*/ 2147483647 h 749"/>
              <a:gd name="T14" fmla="*/ 2147483647 w 329"/>
              <a:gd name="T15" fmla="*/ 2147483647 h 749"/>
              <a:gd name="T16" fmla="*/ 2147483647 w 329"/>
              <a:gd name="T17" fmla="*/ 2147483647 h 749"/>
              <a:gd name="T18" fmla="*/ 2147483647 w 329"/>
              <a:gd name="T19" fmla="*/ 2147483647 h 749"/>
              <a:gd name="T20" fmla="*/ 2147483647 w 329"/>
              <a:gd name="T21" fmla="*/ 2147483647 h 749"/>
              <a:gd name="T22" fmla="*/ 2147483647 w 329"/>
              <a:gd name="T23" fmla="*/ 2147483647 h 749"/>
              <a:gd name="T24" fmla="*/ 2147483647 w 329"/>
              <a:gd name="T25" fmla="*/ 2147483647 h 749"/>
              <a:gd name="T26" fmla="*/ 2147483647 w 329"/>
              <a:gd name="T27" fmla="*/ 2147483647 h 749"/>
              <a:gd name="T28" fmla="*/ 2147483647 w 329"/>
              <a:gd name="T29" fmla="*/ 2147483647 h 749"/>
              <a:gd name="T30" fmla="*/ 2147483647 w 329"/>
              <a:gd name="T31" fmla="*/ 2147483647 h 749"/>
              <a:gd name="T32" fmla="*/ 0 w 329"/>
              <a:gd name="T33" fmla="*/ 2147483647 h 749"/>
              <a:gd name="T34" fmla="*/ 2147483647 w 329"/>
              <a:gd name="T35" fmla="*/ 2147483647 h 749"/>
              <a:gd name="T36" fmla="*/ 2147483647 w 329"/>
              <a:gd name="T37" fmla="*/ 2147483647 h 749"/>
              <a:gd name="T38" fmla="*/ 2147483647 w 329"/>
              <a:gd name="T39" fmla="*/ 2147483647 h 749"/>
              <a:gd name="T40" fmla="*/ 2147483647 w 329"/>
              <a:gd name="T41" fmla="*/ 2147483647 h 749"/>
              <a:gd name="T42" fmla="*/ 2147483647 w 329"/>
              <a:gd name="T43" fmla="*/ 2147483647 h 749"/>
              <a:gd name="T44" fmla="*/ 2147483647 w 329"/>
              <a:gd name="T45" fmla="*/ 2147483647 h 749"/>
              <a:gd name="T46" fmla="*/ 2147483647 w 329"/>
              <a:gd name="T47" fmla="*/ 2147483647 h 749"/>
              <a:gd name="T48" fmla="*/ 2147483647 w 329"/>
              <a:gd name="T49" fmla="*/ 2147483647 h 749"/>
              <a:gd name="T50" fmla="*/ 2147483647 w 329"/>
              <a:gd name="T51" fmla="*/ 2147483647 h 749"/>
              <a:gd name="T52" fmla="*/ 2147483647 w 329"/>
              <a:gd name="T53" fmla="*/ 2147483647 h 749"/>
              <a:gd name="T54" fmla="*/ 2147483647 w 329"/>
              <a:gd name="T55" fmla="*/ 2147483647 h 749"/>
              <a:gd name="T56" fmla="*/ 2147483647 w 329"/>
              <a:gd name="T57" fmla="*/ 2147483647 h 749"/>
              <a:gd name="T58" fmla="*/ 2147483647 w 329"/>
              <a:gd name="T59" fmla="*/ 2147483647 h 749"/>
              <a:gd name="T60" fmla="*/ 2147483647 w 329"/>
              <a:gd name="T61" fmla="*/ 2147483647 h 749"/>
              <a:gd name="T62" fmla="*/ 2147483647 w 329"/>
              <a:gd name="T63" fmla="*/ 2147483647 h 749"/>
              <a:gd name="T64" fmla="*/ 2147483647 w 329"/>
              <a:gd name="T65" fmla="*/ 2147483647 h 749"/>
              <a:gd name="T66" fmla="*/ 2147483647 w 329"/>
              <a:gd name="T67" fmla="*/ 2147483647 h 749"/>
              <a:gd name="T68" fmla="*/ 2147483647 w 329"/>
              <a:gd name="T69" fmla="*/ 2147483647 h 749"/>
              <a:gd name="T70" fmla="*/ 2147483647 w 329"/>
              <a:gd name="T71" fmla="*/ 2147483647 h 749"/>
              <a:gd name="T72" fmla="*/ 2147483647 w 329"/>
              <a:gd name="T73" fmla="*/ 2147483647 h 749"/>
              <a:gd name="T74" fmla="*/ 2147483647 w 329"/>
              <a:gd name="T75" fmla="*/ 2147483647 h 749"/>
              <a:gd name="T76" fmla="*/ 2147483647 w 329"/>
              <a:gd name="T77" fmla="*/ 2147483647 h 749"/>
              <a:gd name="T78" fmla="*/ 2147483647 w 329"/>
              <a:gd name="T79" fmla="*/ 2147483647 h 749"/>
              <a:gd name="T80" fmla="*/ 2147483647 w 329"/>
              <a:gd name="T81" fmla="*/ 2147483647 h 749"/>
              <a:gd name="T82" fmla="*/ 2147483647 w 329"/>
              <a:gd name="T83" fmla="*/ 2147483647 h 749"/>
              <a:gd name="T84" fmla="*/ 2147483647 w 329"/>
              <a:gd name="T85" fmla="*/ 2147483647 h 749"/>
              <a:gd name="T86" fmla="*/ 2147483647 w 329"/>
              <a:gd name="T87" fmla="*/ 2147483647 h 749"/>
              <a:gd name="T88" fmla="*/ 2147483647 w 329"/>
              <a:gd name="T89" fmla="*/ 2147483647 h 749"/>
              <a:gd name="T90" fmla="*/ 2147483647 w 329"/>
              <a:gd name="T91" fmla="*/ 2147483647 h 749"/>
              <a:gd name="T92" fmla="*/ 2147483647 w 329"/>
              <a:gd name="T93" fmla="*/ 2147483647 h 749"/>
              <a:gd name="T94" fmla="*/ 2147483647 w 329"/>
              <a:gd name="T95" fmla="*/ 2147483647 h 749"/>
              <a:gd name="T96" fmla="*/ 2147483647 w 329"/>
              <a:gd name="T97" fmla="*/ 2147483647 h 749"/>
              <a:gd name="T98" fmla="*/ 2147483647 w 329"/>
              <a:gd name="T99" fmla="*/ 2147483647 h 749"/>
              <a:gd name="T100" fmla="*/ 2147483647 w 329"/>
              <a:gd name="T101" fmla="*/ 2147483647 h 749"/>
              <a:gd name="T102" fmla="*/ 2147483647 w 329"/>
              <a:gd name="T103" fmla="*/ 2147483647 h 749"/>
              <a:gd name="T104" fmla="*/ 2147483647 w 329"/>
              <a:gd name="T105" fmla="*/ 0 h 7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9" h="749">
                <a:moveTo>
                  <a:pt x="46" y="109"/>
                </a:moveTo>
                <a:cubicBezTo>
                  <a:pt x="94" y="77"/>
                  <a:pt x="171" y="63"/>
                  <a:pt x="192" y="128"/>
                </a:cubicBezTo>
                <a:cubicBezTo>
                  <a:pt x="186" y="186"/>
                  <a:pt x="195" y="227"/>
                  <a:pt x="155" y="265"/>
                </a:cubicBezTo>
                <a:cubicBezTo>
                  <a:pt x="152" y="275"/>
                  <a:pt x="146" y="315"/>
                  <a:pt x="119" y="301"/>
                </a:cubicBezTo>
                <a:cubicBezTo>
                  <a:pt x="111" y="297"/>
                  <a:pt x="113" y="283"/>
                  <a:pt x="110" y="274"/>
                </a:cubicBezTo>
                <a:cubicBezTo>
                  <a:pt x="98" y="203"/>
                  <a:pt x="55" y="104"/>
                  <a:pt x="128" y="55"/>
                </a:cubicBezTo>
                <a:cubicBezTo>
                  <a:pt x="204" y="66"/>
                  <a:pt x="247" y="81"/>
                  <a:pt x="293" y="146"/>
                </a:cubicBezTo>
                <a:cubicBezTo>
                  <a:pt x="299" y="164"/>
                  <a:pt x="327" y="191"/>
                  <a:pt x="311" y="201"/>
                </a:cubicBezTo>
                <a:cubicBezTo>
                  <a:pt x="278" y="222"/>
                  <a:pt x="248" y="237"/>
                  <a:pt x="210" y="247"/>
                </a:cubicBezTo>
                <a:cubicBezTo>
                  <a:pt x="189" y="244"/>
                  <a:pt x="164" y="248"/>
                  <a:pt x="146" y="237"/>
                </a:cubicBezTo>
                <a:cubicBezTo>
                  <a:pt x="139" y="232"/>
                  <a:pt x="157" y="223"/>
                  <a:pt x="165" y="219"/>
                </a:cubicBezTo>
                <a:cubicBezTo>
                  <a:pt x="173" y="214"/>
                  <a:pt x="183" y="213"/>
                  <a:pt x="192" y="210"/>
                </a:cubicBezTo>
                <a:cubicBezTo>
                  <a:pt x="207" y="213"/>
                  <a:pt x="234" y="204"/>
                  <a:pt x="238" y="219"/>
                </a:cubicBezTo>
                <a:cubicBezTo>
                  <a:pt x="255" y="282"/>
                  <a:pt x="237" y="324"/>
                  <a:pt x="219" y="375"/>
                </a:cubicBezTo>
                <a:cubicBezTo>
                  <a:pt x="163" y="360"/>
                  <a:pt x="136" y="316"/>
                  <a:pt x="82" y="301"/>
                </a:cubicBezTo>
                <a:cubicBezTo>
                  <a:pt x="73" y="292"/>
                  <a:pt x="66" y="280"/>
                  <a:pt x="55" y="274"/>
                </a:cubicBezTo>
                <a:cubicBezTo>
                  <a:pt x="38" y="265"/>
                  <a:pt x="0" y="256"/>
                  <a:pt x="0" y="256"/>
                </a:cubicBezTo>
                <a:cubicBezTo>
                  <a:pt x="63" y="235"/>
                  <a:pt x="92" y="291"/>
                  <a:pt x="146" y="311"/>
                </a:cubicBezTo>
                <a:cubicBezTo>
                  <a:pt x="169" y="333"/>
                  <a:pt x="196" y="344"/>
                  <a:pt x="210" y="375"/>
                </a:cubicBezTo>
                <a:cubicBezTo>
                  <a:pt x="218" y="392"/>
                  <a:pt x="229" y="429"/>
                  <a:pt x="229" y="429"/>
                </a:cubicBezTo>
                <a:cubicBezTo>
                  <a:pt x="226" y="447"/>
                  <a:pt x="228" y="468"/>
                  <a:pt x="219" y="484"/>
                </a:cubicBezTo>
                <a:cubicBezTo>
                  <a:pt x="193" y="529"/>
                  <a:pt x="169" y="450"/>
                  <a:pt x="165" y="439"/>
                </a:cubicBezTo>
                <a:cubicBezTo>
                  <a:pt x="168" y="430"/>
                  <a:pt x="168" y="419"/>
                  <a:pt x="174" y="411"/>
                </a:cubicBezTo>
                <a:cubicBezTo>
                  <a:pt x="190" y="390"/>
                  <a:pt x="229" y="356"/>
                  <a:pt x="229" y="356"/>
                </a:cubicBezTo>
                <a:cubicBezTo>
                  <a:pt x="259" y="359"/>
                  <a:pt x="292" y="352"/>
                  <a:pt x="320" y="365"/>
                </a:cubicBezTo>
                <a:cubicBezTo>
                  <a:pt x="329" y="369"/>
                  <a:pt x="319" y="387"/>
                  <a:pt x="311" y="393"/>
                </a:cubicBezTo>
                <a:cubicBezTo>
                  <a:pt x="295" y="404"/>
                  <a:pt x="274" y="405"/>
                  <a:pt x="256" y="411"/>
                </a:cubicBezTo>
                <a:cubicBezTo>
                  <a:pt x="247" y="414"/>
                  <a:pt x="229" y="420"/>
                  <a:pt x="229" y="420"/>
                </a:cubicBezTo>
                <a:cubicBezTo>
                  <a:pt x="70" y="410"/>
                  <a:pt x="89" y="373"/>
                  <a:pt x="64" y="475"/>
                </a:cubicBezTo>
                <a:cubicBezTo>
                  <a:pt x="81" y="561"/>
                  <a:pt x="116" y="531"/>
                  <a:pt x="219" y="539"/>
                </a:cubicBezTo>
                <a:cubicBezTo>
                  <a:pt x="210" y="613"/>
                  <a:pt x="218" y="614"/>
                  <a:pt x="165" y="649"/>
                </a:cubicBezTo>
                <a:cubicBezTo>
                  <a:pt x="96" y="583"/>
                  <a:pt x="143" y="509"/>
                  <a:pt x="219" y="484"/>
                </a:cubicBezTo>
                <a:cubicBezTo>
                  <a:pt x="250" y="487"/>
                  <a:pt x="282" y="482"/>
                  <a:pt x="311" y="493"/>
                </a:cubicBezTo>
                <a:cubicBezTo>
                  <a:pt x="320" y="496"/>
                  <a:pt x="320" y="511"/>
                  <a:pt x="320" y="521"/>
                </a:cubicBezTo>
                <a:cubicBezTo>
                  <a:pt x="320" y="562"/>
                  <a:pt x="298" y="574"/>
                  <a:pt x="265" y="585"/>
                </a:cubicBezTo>
                <a:cubicBezTo>
                  <a:pt x="218" y="616"/>
                  <a:pt x="168" y="645"/>
                  <a:pt x="128" y="685"/>
                </a:cubicBezTo>
                <a:cubicBezTo>
                  <a:pt x="107" y="749"/>
                  <a:pt x="92" y="734"/>
                  <a:pt x="137" y="749"/>
                </a:cubicBezTo>
                <a:cubicBezTo>
                  <a:pt x="163" y="710"/>
                  <a:pt x="176" y="725"/>
                  <a:pt x="201" y="685"/>
                </a:cubicBezTo>
                <a:cubicBezTo>
                  <a:pt x="166" y="661"/>
                  <a:pt x="127" y="654"/>
                  <a:pt x="91" y="631"/>
                </a:cubicBezTo>
                <a:cubicBezTo>
                  <a:pt x="74" y="577"/>
                  <a:pt x="109" y="585"/>
                  <a:pt x="155" y="576"/>
                </a:cubicBezTo>
                <a:cubicBezTo>
                  <a:pt x="248" y="587"/>
                  <a:pt x="221" y="561"/>
                  <a:pt x="247" y="640"/>
                </a:cubicBezTo>
                <a:cubicBezTo>
                  <a:pt x="251" y="652"/>
                  <a:pt x="253" y="664"/>
                  <a:pt x="256" y="676"/>
                </a:cubicBezTo>
                <a:cubicBezTo>
                  <a:pt x="259" y="685"/>
                  <a:pt x="265" y="714"/>
                  <a:pt x="265" y="704"/>
                </a:cubicBezTo>
                <a:cubicBezTo>
                  <a:pt x="265" y="649"/>
                  <a:pt x="244" y="622"/>
                  <a:pt x="201" y="594"/>
                </a:cubicBezTo>
                <a:cubicBezTo>
                  <a:pt x="171" y="549"/>
                  <a:pt x="137" y="505"/>
                  <a:pt x="91" y="475"/>
                </a:cubicBezTo>
                <a:cubicBezTo>
                  <a:pt x="142" y="351"/>
                  <a:pt x="77" y="492"/>
                  <a:pt x="137" y="402"/>
                </a:cubicBezTo>
                <a:cubicBezTo>
                  <a:pt x="157" y="371"/>
                  <a:pt x="157" y="323"/>
                  <a:pt x="183" y="283"/>
                </a:cubicBezTo>
                <a:cubicBezTo>
                  <a:pt x="196" y="233"/>
                  <a:pt x="201" y="221"/>
                  <a:pt x="155" y="192"/>
                </a:cubicBezTo>
                <a:cubicBezTo>
                  <a:pt x="149" y="183"/>
                  <a:pt x="144" y="173"/>
                  <a:pt x="137" y="164"/>
                </a:cubicBezTo>
                <a:cubicBezTo>
                  <a:pt x="129" y="154"/>
                  <a:pt x="110" y="150"/>
                  <a:pt x="110" y="137"/>
                </a:cubicBezTo>
                <a:cubicBezTo>
                  <a:pt x="110" y="128"/>
                  <a:pt x="128" y="131"/>
                  <a:pt x="137" y="128"/>
                </a:cubicBezTo>
                <a:cubicBezTo>
                  <a:pt x="181" y="98"/>
                  <a:pt x="184" y="79"/>
                  <a:pt x="201" y="27"/>
                </a:cubicBezTo>
                <a:cubicBezTo>
                  <a:pt x="204" y="18"/>
                  <a:pt x="210" y="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2582386">
            <a:off x="1778000" y="3970338"/>
            <a:ext cx="2630488" cy="2408237"/>
          </a:xfrm>
          <a:custGeom>
            <a:avLst/>
            <a:gdLst>
              <a:gd name="T0" fmla="*/ 2147483647 w 18772"/>
              <a:gd name="T1" fmla="*/ 0 h 17925"/>
              <a:gd name="T2" fmla="*/ 2147483647 w 18772"/>
              <a:gd name="T3" fmla="*/ 2147483647 h 17925"/>
              <a:gd name="T4" fmla="*/ 0 w 18772"/>
              <a:gd name="T5" fmla="*/ 2147483647 h 17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72" h="17925" fill="none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</a:path>
              <a:path w="18772" h="17925" stroke="0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  <a:lnTo>
                  <a:pt x="0" y="17925"/>
                </a:lnTo>
                <a:lnTo>
                  <a:pt x="12052" y="0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294313" y="5213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6807200" y="42751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6877050" y="593248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883400" y="5189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30375" y="59785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photosphere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457575" y="59785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33CC"/>
                </a:solidFill>
              </a:rPr>
              <a:t>Internal shock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797550" y="6292850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chemeClr val="tx2"/>
                </a:solidFill>
              </a:rPr>
              <a:t>External shock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363663" y="51847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 rot="-5148757">
            <a:off x="4427538" y="4351338"/>
            <a:ext cx="288925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 rot="-5148757">
            <a:off x="2940050" y="4829176"/>
            <a:ext cx="255587" cy="588962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773363" y="442118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Century" pitchFamily="18" charset="0"/>
              </a:rPr>
              <a:t>γ</a:t>
            </a:r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 rot="-5148757">
            <a:off x="4463257" y="4745831"/>
            <a:ext cx="217488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 rot="-5148757">
            <a:off x="4464051" y="5178425"/>
            <a:ext cx="215900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789488" y="43481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Century" pitchFamily="18" charset="0"/>
              </a:rPr>
              <a:t>γ</a:t>
            </a:r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2484736" y="1376363"/>
            <a:ext cx="604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/>
              <a:t>・</a:t>
            </a:r>
            <a:r>
              <a:rPr lang="en-US" altLang="ja-JP" sz="2000" dirty="0"/>
              <a:t>Low efficiency for gamma-ray production</a:t>
            </a:r>
          </a:p>
        </p:txBody>
      </p:sp>
      <p:sp>
        <p:nvSpPr>
          <p:cNvPr id="4129" name="AutoShape 34"/>
          <p:cNvSpPr>
            <a:spLocks/>
          </p:cNvSpPr>
          <p:nvPr/>
        </p:nvSpPr>
        <p:spPr bwMode="auto">
          <a:xfrm>
            <a:off x="2268836" y="13763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30" name="Text Box 35"/>
          <p:cNvSpPr txBox="1">
            <a:spLocks noChangeArrowheads="1"/>
          </p:cNvSpPr>
          <p:nvPr/>
        </p:nvSpPr>
        <p:spPr bwMode="auto">
          <a:xfrm>
            <a:off x="2233612" y="3623143"/>
            <a:ext cx="590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Clustering of peak energy ~ 1MeV </a:t>
            </a:r>
            <a:endParaRPr lang="en-US" altLang="ja-JP" sz="2000" dirty="0"/>
          </a:p>
        </p:txBody>
      </p:sp>
      <p:sp>
        <p:nvSpPr>
          <p:cNvPr id="4132" name="正方形/長方形 26"/>
          <p:cNvSpPr>
            <a:spLocks noChangeArrowheads="1"/>
          </p:cNvSpPr>
          <p:nvPr/>
        </p:nvSpPr>
        <p:spPr bwMode="auto">
          <a:xfrm>
            <a:off x="1835150" y="2947988"/>
            <a:ext cx="641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1600"/>
              <a:t>(e.g., Rees &amp; Meszaros 2005, </a:t>
            </a:r>
            <a:r>
              <a:rPr lang="en-US" altLang="ja-JP" sz="1600"/>
              <a:t>Pe’er et al.2005, Thompson 2007)</a:t>
            </a:r>
          </a:p>
        </p:txBody>
      </p:sp>
      <p:sp>
        <p:nvSpPr>
          <p:cNvPr id="4133" name="Text Box 54"/>
          <p:cNvSpPr txBox="1">
            <a:spLocks noChangeArrowheads="1"/>
          </p:cNvSpPr>
          <p:nvPr/>
        </p:nvSpPr>
        <p:spPr bwMode="auto">
          <a:xfrm>
            <a:off x="140364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33CC"/>
                </a:solidFill>
              </a:rPr>
              <a:t>flaw</a:t>
            </a:r>
          </a:p>
        </p:txBody>
      </p:sp>
      <p:sp>
        <p:nvSpPr>
          <p:cNvPr id="4134" name="Text Box 39"/>
          <p:cNvSpPr txBox="1">
            <a:spLocks noChangeArrowheads="1"/>
          </p:cNvSpPr>
          <p:nvPr/>
        </p:nvSpPr>
        <p:spPr bwMode="auto">
          <a:xfrm>
            <a:off x="1865313" y="2630488"/>
            <a:ext cx="5329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/>
              <a:t>Natural consequence of fireball model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233612" y="3273204"/>
            <a:ext cx="604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High radiation efficiency</a:t>
            </a:r>
            <a:endParaRPr lang="en-US" altLang="ja-JP" sz="2000" dirty="0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2484736" y="1736725"/>
            <a:ext cx="6552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Difficult to model hard </a:t>
            </a:r>
            <a:r>
              <a:rPr lang="en-US" altLang="ja-JP" sz="2000" dirty="0"/>
              <a:t>spectrum in low energy band (α)</a:t>
            </a:r>
          </a:p>
        </p:txBody>
      </p:sp>
    </p:spTree>
    <p:extLst>
      <p:ext uri="{BB962C8B-B14F-4D97-AF65-F5344CB8AC3E}">
        <p14:creationId xmlns:p14="http://schemas.microsoft.com/office/powerpoint/2010/main" val="24483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056784" cy="55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815103" y="5692605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Slide from </a:t>
            </a:r>
            <a:r>
              <a:rPr kumimoji="1" lang="en-US" altLang="ja-JP" dirty="0" err="1" smtClean="0"/>
              <a:t>P.Meszaros</a:t>
            </a:r>
            <a:r>
              <a:rPr lang="en-US" altLang="ja-JP" dirty="0"/>
              <a:t> </a:t>
            </a:r>
            <a:r>
              <a:rPr lang="en-US" altLang="ja-JP" dirty="0" smtClean="0"/>
              <a:t>@ SNGRB in Kyoto 2013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3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916"/>
            <a:ext cx="7056784" cy="55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815103" y="5692605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Slide from </a:t>
            </a:r>
            <a:r>
              <a:rPr kumimoji="1" lang="en-US" altLang="ja-JP" dirty="0" err="1" smtClean="0"/>
              <a:t>P.Meszaros</a:t>
            </a:r>
            <a:r>
              <a:rPr lang="en-US" altLang="ja-JP" dirty="0"/>
              <a:t> </a:t>
            </a:r>
            <a:r>
              <a:rPr lang="en-US" altLang="ja-JP" dirty="0" smtClean="0"/>
              <a:t>@ SNGRB in Kyoto 2013 </a:t>
            </a:r>
            <a:endParaRPr kumimoji="1" lang="ja-JP" altLang="en-US" dirty="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5163"/>
            <a:ext cx="6192688" cy="89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31640" y="5985382"/>
            <a:ext cx="7056784" cy="46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12"/>
          <p:cNvSpPr>
            <a:spLocks/>
          </p:cNvSpPr>
          <p:nvPr/>
        </p:nvSpPr>
        <p:spPr bwMode="auto">
          <a:xfrm>
            <a:off x="6285759" y="5883343"/>
            <a:ext cx="2678729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altLang="ja-JP" sz="1700" dirty="0" err="1">
                <a:solidFill>
                  <a:srgbClr val="4D4D4D"/>
                </a:solidFill>
              </a:rPr>
              <a:t>Ryde</a:t>
            </a:r>
            <a:r>
              <a:rPr lang="en-US" altLang="ja-JP" sz="1700" dirty="0">
                <a:solidFill>
                  <a:srgbClr val="4D4D4D"/>
                </a:solidFill>
              </a:rPr>
              <a:t> </a:t>
            </a:r>
            <a:r>
              <a:rPr lang="en-US" altLang="ja-JP" sz="1700" dirty="0" smtClean="0">
                <a:solidFill>
                  <a:srgbClr val="4D4D4D"/>
                </a:solidFill>
              </a:rPr>
              <a:t>+ 2011</a:t>
            </a:r>
            <a:endParaRPr lang="en-US" altLang="ja-JP" sz="1700" dirty="0">
              <a:solidFill>
                <a:srgbClr val="4D4D4D"/>
              </a:solidFill>
            </a:endParaRPr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6012160" y="3558618"/>
            <a:ext cx="148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altLang="ja-JP" sz="1800"/>
              <a:t>GRB 090902B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806788"/>
            <a:ext cx="3888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Strong evidence for the existence of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photospheric</a:t>
            </a:r>
            <a:r>
              <a:rPr lang="en-US" altLang="ja-JP" b="1" dirty="0" smtClean="0">
                <a:solidFill>
                  <a:srgbClr val="0000FF"/>
                </a:solidFill>
              </a:rPr>
              <a:t> emission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260350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dirty="0" smtClean="0">
                <a:solidFill>
                  <a:schemeClr val="tx2"/>
                </a:solidFill>
                <a:latin typeface="ＭＳ Ｐゴシック" pitchFamily="50" charset="-128"/>
              </a:rPr>
              <a:t>Difficulty in </a:t>
            </a:r>
            <a:r>
              <a:rPr lang="en-US" altLang="ja-JP" sz="3200" b="1" dirty="0" err="1">
                <a:solidFill>
                  <a:schemeClr val="tx2"/>
                </a:solidFill>
                <a:latin typeface="ＭＳ Ｐゴシック" pitchFamily="50" charset="-128"/>
              </a:rPr>
              <a:t>p</a:t>
            </a:r>
            <a:r>
              <a:rPr lang="en-US" altLang="ja-JP" sz="3200" b="1" dirty="0" err="1" smtClean="0">
                <a:solidFill>
                  <a:schemeClr val="tx2"/>
                </a:solidFill>
                <a:latin typeface="ＭＳ Ｐゴシック" pitchFamily="50" charset="-128"/>
              </a:rPr>
              <a:t>hotospheric</a:t>
            </a:r>
            <a:r>
              <a:rPr lang="en-US" altLang="ja-JP" sz="3200" b="1" dirty="0" smtClean="0">
                <a:solidFill>
                  <a:schemeClr val="tx2"/>
                </a:solidFill>
                <a:latin typeface="ＭＳ Ｐゴシック" pitchFamily="50" charset="-128"/>
              </a:rPr>
              <a:t> emission model </a:t>
            </a:r>
            <a:endParaRPr lang="en-US" altLang="ja-JP" sz="3200" b="1" dirty="0">
              <a:solidFill>
                <a:schemeClr val="tx2"/>
              </a:solidFill>
              <a:latin typeface="ＭＳ Ｐゴシック" pitchFamily="50" charset="-128"/>
            </a:endParaRPr>
          </a:p>
        </p:txBody>
      </p:sp>
      <p:pic>
        <p:nvPicPr>
          <p:cNvPr id="15" name="Picture 12" descr="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9692"/>
            <a:ext cx="6984776" cy="42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1446415" y="2537580"/>
            <a:ext cx="640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7" name="Freeform 43"/>
          <p:cNvSpPr>
            <a:spLocks/>
          </p:cNvSpPr>
          <p:nvPr/>
        </p:nvSpPr>
        <p:spPr bwMode="auto">
          <a:xfrm>
            <a:off x="3059832" y="1820840"/>
            <a:ext cx="1851112" cy="3192336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2561249" y="1800520"/>
            <a:ext cx="1309371" cy="16284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3113459">
            <a:off x="2428242" y="2158837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latin typeface="Times New Roman" pitchFamily="18" charset="0"/>
              </a:rPr>
              <a:t>f</a:t>
            </a:r>
            <a:r>
              <a:rPr lang="en-US" altLang="ja-JP" sz="2800" baseline="-25000" dirty="0">
                <a:latin typeface="Times New Roman" pitchFamily="18" charset="0"/>
              </a:rPr>
              <a:t>ν</a:t>
            </a:r>
            <a:r>
              <a:rPr lang="en-US" altLang="ja-JP" sz="2800" dirty="0">
                <a:latin typeface="Times New Roman" pitchFamily="18" charset="0"/>
              </a:rPr>
              <a:t>~ν</a:t>
            </a:r>
            <a:r>
              <a:rPr lang="en-US" altLang="ja-JP" sz="2800" baseline="30000" dirty="0">
                <a:latin typeface="Times New Roman" pitchFamily="18" charset="0"/>
              </a:rPr>
              <a:t>0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2842592">
            <a:off x="4769877" y="1880904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latin typeface="Times New Roman" pitchFamily="18" charset="0"/>
              </a:rPr>
              <a:t>f</a:t>
            </a:r>
            <a:r>
              <a:rPr lang="en-US" altLang="ja-JP" sz="2800" baseline="-25000" dirty="0">
                <a:latin typeface="Times New Roman" pitchFamily="18" charset="0"/>
              </a:rPr>
              <a:t>ν</a:t>
            </a:r>
            <a:r>
              <a:rPr lang="en-US" altLang="ja-JP" sz="2800" dirty="0">
                <a:latin typeface="Times New Roman" pitchFamily="18" charset="0"/>
              </a:rPr>
              <a:t>~ν</a:t>
            </a:r>
            <a:r>
              <a:rPr lang="en-US" altLang="ja-JP" sz="2800" baseline="30000" dirty="0">
                <a:latin typeface="Times New Roman" pitchFamily="18" charset="0"/>
              </a:rPr>
              <a:t>-1.2</a:t>
            </a:r>
            <a:endParaRPr lang="en-US" altLang="ja-JP" sz="2800" baseline="-25000" dirty="0"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675905" y="1817551"/>
            <a:ext cx="1273534" cy="14756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657723" y="804863"/>
            <a:ext cx="6260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2800" smtClean="0">
                <a:solidFill>
                  <a:srgbClr val="0000FF"/>
                </a:solidFill>
                <a:latin typeface="Times New Roman" pitchFamily="18" charset="0"/>
              </a:rPr>
              <a:t>non-thermal spectrum</a:t>
            </a:r>
            <a:endParaRPr lang="en-US" altLang="ja-JP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068388" y="5333146"/>
            <a:ext cx="1718295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i="1" dirty="0">
                <a:latin typeface="Times New Roman" pitchFamily="18" charset="0"/>
              </a:rPr>
              <a:t>E</a:t>
            </a:r>
            <a:r>
              <a:rPr lang="en-US" altLang="ja-JP" sz="2000" dirty="0">
                <a:latin typeface="Times New Roman" pitchFamily="18" charset="0"/>
              </a:rPr>
              <a:t> (MeV)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22392" y="57332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Broadening from the thermal spectra is required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1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2"/>
          <p:cNvSpPr txBox="1">
            <a:spLocks noChangeArrowheads="1"/>
          </p:cNvSpPr>
          <p:nvPr/>
        </p:nvSpPr>
        <p:spPr bwMode="auto">
          <a:xfrm>
            <a:off x="2627313" y="260350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u="sng">
                <a:solidFill>
                  <a:schemeClr val="tx2"/>
                </a:solidFill>
              </a:rPr>
              <a:t>Dissipative process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16013" y="1628775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err="1"/>
              <a:t>Giannios</a:t>
            </a:r>
            <a:r>
              <a:rPr lang="en-US" altLang="ja-JP" sz="1400" dirty="0"/>
              <a:t> &amp; </a:t>
            </a:r>
            <a:r>
              <a:rPr lang="en-US" altLang="ja-JP" sz="1400" dirty="0" err="1"/>
              <a:t>Spruit</a:t>
            </a:r>
            <a:r>
              <a:rPr lang="en-US" altLang="ja-JP" sz="1400" dirty="0"/>
              <a:t> 2007, </a:t>
            </a:r>
            <a:r>
              <a:rPr lang="en-US" altLang="ja-JP" sz="1400" dirty="0" err="1"/>
              <a:t>Giannios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2008, 2012</a:t>
            </a:r>
            <a:endParaRPr lang="en-US" altLang="ja-JP" sz="14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332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tx2"/>
                </a:solidFill>
              </a:rPr>
              <a:t>Magnetic </a:t>
            </a:r>
            <a:r>
              <a:rPr lang="en-US" altLang="ja-JP" sz="2000" u="sng" dirty="0" err="1">
                <a:solidFill>
                  <a:schemeClr val="tx2"/>
                </a:solidFill>
              </a:rPr>
              <a:t>recconection</a:t>
            </a:r>
            <a:endParaRPr lang="en-US" altLang="ja-JP" sz="2000" u="sng" dirty="0">
              <a:solidFill>
                <a:schemeClr val="tx2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00113" y="1844675"/>
            <a:ext cx="332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tx2"/>
                </a:solidFill>
              </a:rPr>
              <a:t>Repeated Shock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6013" y="2133600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/>
              <a:t>Ioka + 2007, Lazzati &amp; Begelman 2010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98525" y="2349500"/>
            <a:ext cx="332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>
                <a:solidFill>
                  <a:schemeClr val="tx2"/>
                </a:solidFill>
              </a:rPr>
              <a:t>Proton-neutron collision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16013" y="2708275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err="1"/>
              <a:t>Derishev</a:t>
            </a:r>
            <a:r>
              <a:rPr lang="en-US" altLang="ja-JP" sz="1400" dirty="0"/>
              <a:t> 1999, </a:t>
            </a:r>
            <a:r>
              <a:rPr lang="en-US" altLang="ja-JP" sz="1400" dirty="0" err="1"/>
              <a:t>Beloborodov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2010, </a:t>
            </a:r>
            <a:r>
              <a:rPr lang="en-US" altLang="ja-JP" sz="1400" dirty="0"/>
              <a:t>Vurm+2011</a:t>
            </a:r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827088" y="1341438"/>
            <a:ext cx="144462" cy="1727200"/>
          </a:xfrm>
          <a:prstGeom prst="leftBracket">
            <a:avLst>
              <a:gd name="adj" fmla="val 996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95288" y="6140450"/>
            <a:ext cx="84248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3457575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87700"/>
            <a:ext cx="331152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84438" y="3187700"/>
            <a:ext cx="1368425" cy="273685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684213" y="692150"/>
            <a:ext cx="8281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high energy tail is reproduced by the relativistic pairs produced by dissipative processes</a:t>
            </a:r>
            <a:endParaRPr lang="ja-JP" altLang="en-US" dirty="0"/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386263" y="6188075"/>
            <a:ext cx="2089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err="1"/>
              <a:t>Beloborodov</a:t>
            </a:r>
            <a:r>
              <a:rPr lang="en-US" altLang="ja-JP" dirty="0"/>
              <a:t> </a:t>
            </a:r>
            <a:r>
              <a:rPr lang="en-US" altLang="ja-JP" dirty="0" smtClean="0"/>
              <a:t>2010</a:t>
            </a:r>
            <a:endParaRPr lang="en-US" altLang="ja-JP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218757" y="2420888"/>
            <a:ext cx="31696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relativistic pairs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upscatter</a:t>
            </a:r>
            <a:r>
              <a:rPr lang="en-US" altLang="ja-JP" sz="2000" dirty="0" smtClean="0">
                <a:solidFill>
                  <a:srgbClr val="FF0000"/>
                </a:solidFill>
              </a:rPr>
              <a:t> thermal photons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79269" y="143934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assumption</a:t>
            </a:r>
            <a:endParaRPr kumimoji="1" lang="ja-JP" altLang="en-US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088" y="1694909"/>
            <a:ext cx="36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1D steady spherical outflow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35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2"/>
          <p:cNvSpPr txBox="1">
            <a:spLocks noChangeArrowheads="1"/>
          </p:cNvSpPr>
          <p:nvPr/>
        </p:nvSpPr>
        <p:spPr bwMode="auto">
          <a:xfrm>
            <a:off x="2627313" y="260350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sng" dirty="0" smtClean="0">
                <a:solidFill>
                  <a:schemeClr val="tx2"/>
                </a:solidFill>
              </a:rPr>
              <a:t>Geometrical </a:t>
            </a:r>
            <a:r>
              <a:rPr lang="en-US" altLang="ja-JP" sz="2800" u="sng" dirty="0" err="1" smtClean="0">
                <a:solidFill>
                  <a:schemeClr val="tx2"/>
                </a:solidFill>
              </a:rPr>
              <a:t>brodening</a:t>
            </a:r>
            <a:endParaRPr lang="en-US" altLang="ja-JP" sz="2800" u="sng" dirty="0">
              <a:solidFill>
                <a:schemeClr val="tx2"/>
              </a:solidFill>
            </a:endParaRPr>
          </a:p>
        </p:txBody>
      </p:sp>
      <p:sp>
        <p:nvSpPr>
          <p:cNvPr id="6156" name="テキスト ボックス 1"/>
          <p:cNvSpPr txBox="1">
            <a:spLocks noChangeArrowheads="1"/>
          </p:cNvSpPr>
          <p:nvPr/>
        </p:nvSpPr>
        <p:spPr bwMode="auto">
          <a:xfrm>
            <a:off x="1109688" y="726567"/>
            <a:ext cx="7993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Structure </a:t>
            </a:r>
            <a:r>
              <a:rPr lang="en-US" altLang="ja-JP" sz="2000" dirty="0"/>
              <a:t>of the jet </a:t>
            </a:r>
            <a:r>
              <a:rPr lang="en-US" altLang="ja-JP" sz="2000" dirty="0" smtClean="0"/>
              <a:t>can give rise to the non-thermal spectra</a:t>
            </a:r>
          </a:p>
        </p:txBody>
      </p:sp>
      <p:sp>
        <p:nvSpPr>
          <p:cNvPr id="6157" name="テキスト ボックス 15"/>
          <p:cNvSpPr txBox="1">
            <a:spLocks noChangeArrowheads="1"/>
          </p:cNvSpPr>
          <p:nvPr/>
        </p:nvSpPr>
        <p:spPr bwMode="auto">
          <a:xfrm>
            <a:off x="0" y="5644333"/>
            <a:ext cx="928903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100" b="1" dirty="0">
                <a:solidFill>
                  <a:srgbClr val="FF0000"/>
                </a:solidFill>
              </a:rPr>
              <a:t>Multi-dimensional structure of jet may be a key to resolve the difficulty </a:t>
            </a:r>
            <a:endParaRPr lang="ja-JP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6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1" y="1126677"/>
            <a:ext cx="80660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868144" y="2699628"/>
            <a:ext cx="1621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Mizuta+2011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2" y="2771975"/>
            <a:ext cx="3826174" cy="274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79673" y="5275001"/>
            <a:ext cx="1388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Ioka</a:t>
            </a:r>
            <a:r>
              <a:rPr kumimoji="1" lang="en-US" altLang="ja-JP" dirty="0" smtClean="0"/>
              <a:t>+2011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2711" y="3789040"/>
            <a:ext cx="388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spectrum broadens even in the absence of relativistic pairs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03225" y="260350"/>
            <a:ext cx="874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200">
                <a:latin typeface="Times New Roman" pitchFamily="18" charset="0"/>
              </a:rPr>
              <a:t>Our focus: Effect of the jet structure on the emission</a:t>
            </a:r>
            <a:endParaRPr lang="el-GR" altLang="ja-JP" sz="3200">
              <a:latin typeface="Times New Roman" pitchFamily="18" charset="0"/>
            </a:endParaRPr>
          </a:p>
        </p:txBody>
      </p:sp>
      <p:sp>
        <p:nvSpPr>
          <p:cNvPr id="7171" name="テキスト ボックス 2"/>
          <p:cNvSpPr txBox="1">
            <a:spLocks noChangeArrowheads="1"/>
          </p:cNvSpPr>
          <p:nvPr/>
        </p:nvSpPr>
        <p:spPr bwMode="auto">
          <a:xfrm>
            <a:off x="790575" y="8874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0000FF"/>
                </a:solidFill>
              </a:rPr>
              <a:t>Find the jet structure that can explain the observation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757238" y="1628775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u="sng" dirty="0"/>
              <a:t>Stratified Jet structure</a:t>
            </a:r>
            <a:endParaRPr lang="ja-JP" altLang="en-US" sz="2800" b="1" u="sng" dirty="0"/>
          </a:p>
        </p:txBody>
      </p:sp>
      <p:sp>
        <p:nvSpPr>
          <p:cNvPr id="7173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7174" name="Rectangle 44"/>
          <p:cNvSpPr>
            <a:spLocks noChangeArrowheads="1"/>
          </p:cNvSpPr>
          <p:nvPr/>
        </p:nvSpPr>
        <p:spPr bwMode="auto">
          <a:xfrm>
            <a:off x="323850" y="6021388"/>
            <a:ext cx="84248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7175" name="Line 3"/>
          <p:cNvSpPr>
            <a:spLocks noChangeShapeType="1"/>
          </p:cNvSpPr>
          <p:nvPr/>
        </p:nvSpPr>
        <p:spPr bwMode="auto">
          <a:xfrm>
            <a:off x="755650" y="2997200"/>
            <a:ext cx="2303463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Line 4"/>
          <p:cNvSpPr>
            <a:spLocks noChangeShapeType="1"/>
          </p:cNvSpPr>
          <p:nvPr/>
        </p:nvSpPr>
        <p:spPr bwMode="auto">
          <a:xfrm flipH="1">
            <a:off x="3132138" y="3068638"/>
            <a:ext cx="230505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7" name="AutoShape 5"/>
          <p:cNvSpPr>
            <a:spLocks noChangeArrowheads="1"/>
          </p:cNvSpPr>
          <p:nvPr/>
        </p:nvSpPr>
        <p:spPr bwMode="auto">
          <a:xfrm rot="-5400000">
            <a:off x="2629694" y="3212306"/>
            <a:ext cx="717550" cy="287338"/>
          </a:xfrm>
          <a:prstGeom prst="rightArrow">
            <a:avLst>
              <a:gd name="adj1" fmla="val 50000"/>
              <a:gd name="adj2" fmla="val 6243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 flipH="1">
            <a:off x="3059113" y="2411413"/>
            <a:ext cx="1384300" cy="389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1868488" y="2492375"/>
            <a:ext cx="1192212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23850" y="40830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t</a:t>
            </a:r>
            <a:r>
              <a:rPr lang="en-US" altLang="ja-JP" sz="2400"/>
              <a:t>~1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2289175" y="3797300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0</a:t>
            </a:r>
            <a:r>
              <a:rPr lang="en-US" altLang="ja-JP" sz="2000"/>
              <a:t> 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3636963" y="386080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dirty="0">
                <a:latin typeface="Symbol" pitchFamily="18" charset="2"/>
              </a:rPr>
              <a:t>G</a:t>
            </a:r>
            <a:r>
              <a:rPr lang="en-US" altLang="ja-JP" sz="2000" baseline="-25000" dirty="0"/>
              <a:t>1</a:t>
            </a:r>
            <a:r>
              <a:rPr lang="en-US" altLang="ja-JP" sz="2000" b="1" baseline="-25000" dirty="0"/>
              <a:t> </a:t>
            </a:r>
            <a:endParaRPr lang="en-US" altLang="ja-JP" sz="2000" dirty="0"/>
          </a:p>
        </p:txBody>
      </p:sp>
      <p:sp>
        <p:nvSpPr>
          <p:cNvPr id="7183" name="AutoShape 17"/>
          <p:cNvSpPr>
            <a:spLocks noChangeArrowheads="1"/>
          </p:cNvSpPr>
          <p:nvPr/>
        </p:nvSpPr>
        <p:spPr bwMode="auto">
          <a:xfrm rot="-3852460">
            <a:off x="4070351" y="3643312"/>
            <a:ext cx="430212" cy="144463"/>
          </a:xfrm>
          <a:prstGeom prst="rightArrow">
            <a:avLst>
              <a:gd name="adj1" fmla="val 50000"/>
              <a:gd name="adj2" fmla="val 744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7184" name="AutoShape 18"/>
          <p:cNvSpPr>
            <a:spLocks noChangeArrowheads="1"/>
          </p:cNvSpPr>
          <p:nvPr/>
        </p:nvSpPr>
        <p:spPr bwMode="auto">
          <a:xfrm rot="-7154654">
            <a:off x="1653382" y="3634581"/>
            <a:ext cx="430212" cy="142875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b="1">
              <a:solidFill>
                <a:srgbClr val="FF0000"/>
              </a:solidFill>
            </a:endParaRPr>
          </a:p>
        </p:txBody>
      </p:sp>
      <p:sp>
        <p:nvSpPr>
          <p:cNvPr id="7185" name="Freeform 20"/>
          <p:cNvSpPr>
            <a:spLocks/>
          </p:cNvSpPr>
          <p:nvPr/>
        </p:nvSpPr>
        <p:spPr bwMode="auto">
          <a:xfrm>
            <a:off x="3132138" y="2416175"/>
            <a:ext cx="431800" cy="2092325"/>
          </a:xfrm>
          <a:custGeom>
            <a:avLst/>
            <a:gdLst>
              <a:gd name="T0" fmla="*/ 2147483647 w 272"/>
              <a:gd name="T1" fmla="*/ 2147483647 h 1451"/>
              <a:gd name="T2" fmla="*/ 2147483647 w 272"/>
              <a:gd name="T3" fmla="*/ 2147483647 h 1451"/>
              <a:gd name="T4" fmla="*/ 2147483647 w 272"/>
              <a:gd name="T5" fmla="*/ 2147483647 h 1451"/>
              <a:gd name="T6" fmla="*/ 2147483647 w 272"/>
              <a:gd name="T7" fmla="*/ 2147483647 h 1451"/>
              <a:gd name="T8" fmla="*/ 2147483647 w 272"/>
              <a:gd name="T9" fmla="*/ 2147483647 h 1451"/>
              <a:gd name="T10" fmla="*/ 0 w 272"/>
              <a:gd name="T11" fmla="*/ 2147483647 h 1451"/>
              <a:gd name="T12" fmla="*/ 2147483647 w 272"/>
              <a:gd name="T13" fmla="*/ 2147483647 h 1451"/>
              <a:gd name="T14" fmla="*/ 2147483647 w 272"/>
              <a:gd name="T15" fmla="*/ 2147483647 h 1451"/>
              <a:gd name="T16" fmla="*/ 2147483647 w 272"/>
              <a:gd name="T17" fmla="*/ 2147483647 h 1451"/>
              <a:gd name="T18" fmla="*/ 2147483647 w 272"/>
              <a:gd name="T19" fmla="*/ 0 h 14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" h="1451">
                <a:moveTo>
                  <a:pt x="46" y="1451"/>
                </a:moveTo>
                <a:lnTo>
                  <a:pt x="182" y="1270"/>
                </a:lnTo>
                <a:lnTo>
                  <a:pt x="91" y="1179"/>
                </a:lnTo>
                <a:lnTo>
                  <a:pt x="227" y="907"/>
                </a:lnTo>
                <a:lnTo>
                  <a:pt x="227" y="998"/>
                </a:lnTo>
                <a:lnTo>
                  <a:pt x="0" y="862"/>
                </a:lnTo>
                <a:lnTo>
                  <a:pt x="227" y="590"/>
                </a:lnTo>
                <a:lnTo>
                  <a:pt x="227" y="499"/>
                </a:lnTo>
                <a:lnTo>
                  <a:pt x="272" y="408"/>
                </a:lnTo>
                <a:lnTo>
                  <a:pt x="272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21"/>
          <p:cNvSpPr>
            <a:spLocks noChangeShapeType="1"/>
          </p:cNvSpPr>
          <p:nvPr/>
        </p:nvSpPr>
        <p:spPr bwMode="auto">
          <a:xfrm flipV="1">
            <a:off x="3563938" y="2416175"/>
            <a:ext cx="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7" name="Freeform 23"/>
          <p:cNvSpPr>
            <a:spLocks/>
          </p:cNvSpPr>
          <p:nvPr/>
        </p:nvSpPr>
        <p:spPr bwMode="auto">
          <a:xfrm>
            <a:off x="2444750" y="2627313"/>
            <a:ext cx="423863" cy="1774825"/>
          </a:xfrm>
          <a:custGeom>
            <a:avLst/>
            <a:gdLst>
              <a:gd name="T0" fmla="*/ 2147483647 w 287"/>
              <a:gd name="T1" fmla="*/ 2147483647 h 1339"/>
              <a:gd name="T2" fmla="*/ 2147483647 w 287"/>
              <a:gd name="T3" fmla="*/ 2147483647 h 1339"/>
              <a:gd name="T4" fmla="*/ 2147483647 w 287"/>
              <a:gd name="T5" fmla="*/ 2147483647 h 1339"/>
              <a:gd name="T6" fmla="*/ 2147483647 w 287"/>
              <a:gd name="T7" fmla="*/ 2147483647 h 1339"/>
              <a:gd name="T8" fmla="*/ 2147483647 w 287"/>
              <a:gd name="T9" fmla="*/ 2147483647 h 1339"/>
              <a:gd name="T10" fmla="*/ 2147483647 w 287"/>
              <a:gd name="T11" fmla="*/ 2147483647 h 1339"/>
              <a:gd name="T12" fmla="*/ 2147483647 w 287"/>
              <a:gd name="T13" fmla="*/ 2147483647 h 1339"/>
              <a:gd name="T14" fmla="*/ 2147483647 w 287"/>
              <a:gd name="T15" fmla="*/ 2147483647 h 1339"/>
              <a:gd name="T16" fmla="*/ 2147483647 w 287"/>
              <a:gd name="T17" fmla="*/ 2147483647 h 1339"/>
              <a:gd name="T18" fmla="*/ 2147483647 w 287"/>
              <a:gd name="T19" fmla="*/ 2147483647 h 1339"/>
              <a:gd name="T20" fmla="*/ 2147483647 w 287"/>
              <a:gd name="T21" fmla="*/ 2147483647 h 1339"/>
              <a:gd name="T22" fmla="*/ 2147483647 w 287"/>
              <a:gd name="T23" fmla="*/ 2147483647 h 1339"/>
              <a:gd name="T24" fmla="*/ 0 w 287"/>
              <a:gd name="T25" fmla="*/ 0 h 1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7" h="1339">
                <a:moveTo>
                  <a:pt x="287" y="1339"/>
                </a:moveTo>
                <a:cubicBezTo>
                  <a:pt x="273" y="1321"/>
                  <a:pt x="265" y="1299"/>
                  <a:pt x="250" y="1281"/>
                </a:cubicBezTo>
                <a:cubicBezTo>
                  <a:pt x="204" y="1225"/>
                  <a:pt x="246" y="1298"/>
                  <a:pt x="221" y="1251"/>
                </a:cubicBezTo>
                <a:lnTo>
                  <a:pt x="45" y="1134"/>
                </a:lnTo>
                <a:lnTo>
                  <a:pt x="226" y="998"/>
                </a:lnTo>
                <a:lnTo>
                  <a:pt x="136" y="726"/>
                </a:lnTo>
                <a:lnTo>
                  <a:pt x="226" y="862"/>
                </a:lnTo>
                <a:lnTo>
                  <a:pt x="272" y="544"/>
                </a:lnTo>
                <a:lnTo>
                  <a:pt x="45" y="454"/>
                </a:lnTo>
                <a:lnTo>
                  <a:pt x="136" y="590"/>
                </a:lnTo>
                <a:lnTo>
                  <a:pt x="181" y="363"/>
                </a:lnTo>
                <a:lnTo>
                  <a:pt x="45" y="227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V="1">
            <a:off x="2444750" y="2308225"/>
            <a:ext cx="20638" cy="3190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9" name="Freeform 25"/>
          <p:cNvSpPr>
            <a:spLocks/>
          </p:cNvSpPr>
          <p:nvPr/>
        </p:nvSpPr>
        <p:spPr bwMode="auto">
          <a:xfrm>
            <a:off x="3636963" y="2708275"/>
            <a:ext cx="719137" cy="1657350"/>
          </a:xfrm>
          <a:custGeom>
            <a:avLst/>
            <a:gdLst>
              <a:gd name="T0" fmla="*/ 0 w 453"/>
              <a:gd name="T1" fmla="*/ 2147483647 h 998"/>
              <a:gd name="T2" fmla="*/ 2147483647 w 453"/>
              <a:gd name="T3" fmla="*/ 2147483647 h 998"/>
              <a:gd name="T4" fmla="*/ 2147483647 w 453"/>
              <a:gd name="T5" fmla="*/ 2147483647 h 998"/>
              <a:gd name="T6" fmla="*/ 2147483647 w 453"/>
              <a:gd name="T7" fmla="*/ 2147483647 h 998"/>
              <a:gd name="T8" fmla="*/ 2147483647 w 453"/>
              <a:gd name="T9" fmla="*/ 2147483647 h 998"/>
              <a:gd name="T10" fmla="*/ 2147483647 w 453"/>
              <a:gd name="T11" fmla="*/ 2147483647 h 998"/>
              <a:gd name="T12" fmla="*/ 2147483647 w 453"/>
              <a:gd name="T13" fmla="*/ 2147483647 h 998"/>
              <a:gd name="T14" fmla="*/ 2147483647 w 453"/>
              <a:gd name="T15" fmla="*/ 2147483647 h 998"/>
              <a:gd name="T16" fmla="*/ 2147483647 w 453"/>
              <a:gd name="T17" fmla="*/ 0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998">
                <a:moveTo>
                  <a:pt x="0" y="998"/>
                </a:moveTo>
                <a:lnTo>
                  <a:pt x="226" y="817"/>
                </a:lnTo>
                <a:lnTo>
                  <a:pt x="136" y="635"/>
                </a:lnTo>
                <a:lnTo>
                  <a:pt x="317" y="499"/>
                </a:lnTo>
                <a:lnTo>
                  <a:pt x="363" y="409"/>
                </a:lnTo>
                <a:lnTo>
                  <a:pt x="272" y="272"/>
                </a:lnTo>
                <a:lnTo>
                  <a:pt x="272" y="136"/>
                </a:lnTo>
                <a:lnTo>
                  <a:pt x="453" y="91"/>
                </a:lnTo>
                <a:lnTo>
                  <a:pt x="453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 flipH="1" flipV="1">
            <a:off x="4284663" y="2492375"/>
            <a:ext cx="7143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1" name="Line 28"/>
          <p:cNvSpPr>
            <a:spLocks noChangeShapeType="1"/>
          </p:cNvSpPr>
          <p:nvPr/>
        </p:nvSpPr>
        <p:spPr bwMode="auto">
          <a:xfrm flipH="1" flipV="1">
            <a:off x="1619250" y="2411413"/>
            <a:ext cx="144463" cy="296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2" name="Freeform 29"/>
          <p:cNvSpPr>
            <a:spLocks/>
          </p:cNvSpPr>
          <p:nvPr/>
        </p:nvSpPr>
        <p:spPr bwMode="auto">
          <a:xfrm>
            <a:off x="1333500" y="3141663"/>
            <a:ext cx="863600" cy="1439862"/>
          </a:xfrm>
          <a:custGeom>
            <a:avLst/>
            <a:gdLst>
              <a:gd name="T0" fmla="*/ 2147483647 w 544"/>
              <a:gd name="T1" fmla="*/ 2147483647 h 907"/>
              <a:gd name="T2" fmla="*/ 2147483647 w 544"/>
              <a:gd name="T3" fmla="*/ 2147483647 h 907"/>
              <a:gd name="T4" fmla="*/ 2147483647 w 544"/>
              <a:gd name="T5" fmla="*/ 2147483647 h 907"/>
              <a:gd name="T6" fmla="*/ 2147483647 w 544"/>
              <a:gd name="T7" fmla="*/ 2147483647 h 907"/>
              <a:gd name="T8" fmla="*/ 2147483647 w 544"/>
              <a:gd name="T9" fmla="*/ 2147483647 h 907"/>
              <a:gd name="T10" fmla="*/ 2147483647 w 544"/>
              <a:gd name="T11" fmla="*/ 2147483647 h 907"/>
              <a:gd name="T12" fmla="*/ 2147483647 w 544"/>
              <a:gd name="T13" fmla="*/ 2147483647 h 907"/>
              <a:gd name="T14" fmla="*/ 0 w 544"/>
              <a:gd name="T15" fmla="*/ 2147483647 h 907"/>
              <a:gd name="T16" fmla="*/ 0 w 544"/>
              <a:gd name="T17" fmla="*/ 0 h 9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4" h="907">
                <a:moveTo>
                  <a:pt x="544" y="907"/>
                </a:moveTo>
                <a:lnTo>
                  <a:pt x="408" y="771"/>
                </a:lnTo>
                <a:lnTo>
                  <a:pt x="408" y="681"/>
                </a:lnTo>
                <a:lnTo>
                  <a:pt x="226" y="499"/>
                </a:lnTo>
                <a:lnTo>
                  <a:pt x="317" y="544"/>
                </a:lnTo>
                <a:lnTo>
                  <a:pt x="136" y="318"/>
                </a:lnTo>
                <a:lnTo>
                  <a:pt x="181" y="136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3" name="Line 30"/>
          <p:cNvSpPr>
            <a:spLocks noChangeShapeType="1"/>
          </p:cNvSpPr>
          <p:nvPr/>
        </p:nvSpPr>
        <p:spPr bwMode="auto">
          <a:xfrm flipH="1" flipV="1">
            <a:off x="1273175" y="2690813"/>
            <a:ext cx="58738" cy="45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4" name="Freeform 31"/>
          <p:cNvSpPr>
            <a:spLocks/>
          </p:cNvSpPr>
          <p:nvPr/>
        </p:nvSpPr>
        <p:spPr bwMode="auto">
          <a:xfrm>
            <a:off x="4117975" y="2997200"/>
            <a:ext cx="814388" cy="1408113"/>
          </a:xfrm>
          <a:custGeom>
            <a:avLst/>
            <a:gdLst>
              <a:gd name="T0" fmla="*/ 0 w 513"/>
              <a:gd name="T1" fmla="*/ 2147483647 h 887"/>
              <a:gd name="T2" fmla="*/ 2147483647 w 513"/>
              <a:gd name="T3" fmla="*/ 2147483647 h 887"/>
              <a:gd name="T4" fmla="*/ 2147483647 w 513"/>
              <a:gd name="T5" fmla="*/ 2147483647 h 887"/>
              <a:gd name="T6" fmla="*/ 2147483647 w 513"/>
              <a:gd name="T7" fmla="*/ 2147483647 h 887"/>
              <a:gd name="T8" fmla="*/ 2147483647 w 513"/>
              <a:gd name="T9" fmla="*/ 2147483647 h 887"/>
              <a:gd name="T10" fmla="*/ 2147483647 w 513"/>
              <a:gd name="T11" fmla="*/ 2147483647 h 887"/>
              <a:gd name="T12" fmla="*/ 2147483647 w 513"/>
              <a:gd name="T13" fmla="*/ 2147483647 h 887"/>
              <a:gd name="T14" fmla="*/ 2147483647 w 513"/>
              <a:gd name="T15" fmla="*/ 2147483647 h 887"/>
              <a:gd name="T16" fmla="*/ 2147483647 w 513"/>
              <a:gd name="T17" fmla="*/ 2147483647 h 887"/>
              <a:gd name="T18" fmla="*/ 2147483647 w 513"/>
              <a:gd name="T19" fmla="*/ 0 h 8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887">
                <a:moveTo>
                  <a:pt x="0" y="887"/>
                </a:moveTo>
                <a:cubicBezTo>
                  <a:pt x="10" y="860"/>
                  <a:pt x="3" y="871"/>
                  <a:pt x="22" y="851"/>
                </a:cubicBezTo>
                <a:lnTo>
                  <a:pt x="150" y="726"/>
                </a:lnTo>
                <a:lnTo>
                  <a:pt x="150" y="544"/>
                </a:lnTo>
                <a:lnTo>
                  <a:pt x="241" y="408"/>
                </a:lnTo>
                <a:lnTo>
                  <a:pt x="332" y="408"/>
                </a:lnTo>
                <a:lnTo>
                  <a:pt x="241" y="317"/>
                </a:lnTo>
                <a:lnTo>
                  <a:pt x="422" y="181"/>
                </a:lnTo>
                <a:lnTo>
                  <a:pt x="377" y="90"/>
                </a:lnTo>
                <a:lnTo>
                  <a:pt x="513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5" name="Line 32"/>
          <p:cNvSpPr>
            <a:spLocks noChangeShapeType="1"/>
          </p:cNvSpPr>
          <p:nvPr/>
        </p:nvSpPr>
        <p:spPr bwMode="auto">
          <a:xfrm flipV="1">
            <a:off x="4932363" y="2492375"/>
            <a:ext cx="142875" cy="5032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6" name="Text Box 33"/>
          <p:cNvSpPr txBox="1">
            <a:spLocks noChangeArrowheads="1"/>
          </p:cNvSpPr>
          <p:nvPr/>
        </p:nvSpPr>
        <p:spPr bwMode="auto">
          <a:xfrm>
            <a:off x="160338" y="4616450"/>
            <a:ext cx="1844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/>
              <a:t>photosphere</a:t>
            </a:r>
          </a:p>
        </p:txBody>
      </p:sp>
      <p:sp>
        <p:nvSpPr>
          <p:cNvPr id="7197" name="Text Box 42"/>
          <p:cNvSpPr txBox="1">
            <a:spLocks noChangeArrowheads="1"/>
          </p:cNvSpPr>
          <p:nvPr/>
        </p:nvSpPr>
        <p:spPr bwMode="auto">
          <a:xfrm>
            <a:off x="3476625" y="56864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0</a:t>
            </a:r>
            <a:r>
              <a:rPr lang="en-US" altLang="ja-JP" sz="2000"/>
              <a:t>  &gt;  </a:t>
            </a:r>
            <a:r>
              <a:rPr lang="en-US" altLang="ja-JP" sz="2000" b="1">
                <a:latin typeface="Symbol" pitchFamily="18" charset="2"/>
              </a:rPr>
              <a:t>G</a:t>
            </a:r>
            <a:r>
              <a:rPr lang="en-US" altLang="ja-JP" sz="2000" baseline="-25000"/>
              <a:t>1</a:t>
            </a: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946150" y="3536950"/>
            <a:ext cx="327025" cy="1079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Arc 22"/>
          <p:cNvSpPr>
            <a:spLocks/>
          </p:cNvSpPr>
          <p:nvPr/>
        </p:nvSpPr>
        <p:spPr bwMode="auto">
          <a:xfrm rot="2605119" flipH="1">
            <a:off x="1674813" y="2219325"/>
            <a:ext cx="2871787" cy="2681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1" name="Arc 22"/>
          <p:cNvSpPr>
            <a:spLocks/>
          </p:cNvSpPr>
          <p:nvPr/>
        </p:nvSpPr>
        <p:spPr bwMode="auto">
          <a:xfrm rot="2605119" flipH="1">
            <a:off x="4065588" y="3170238"/>
            <a:ext cx="1062037" cy="269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2" name="Text Box 37"/>
          <p:cNvSpPr txBox="1">
            <a:spLocks noChangeArrowheads="1"/>
          </p:cNvSpPr>
          <p:nvPr/>
        </p:nvSpPr>
        <p:spPr bwMode="auto">
          <a:xfrm>
            <a:off x="5499100" y="5761038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2000" b="1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118100" y="6030913"/>
            <a:ext cx="3621088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5130800" y="3748088"/>
            <a:ext cx="0" cy="230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205" name="Text Box 11"/>
          <p:cNvSpPr txBox="1">
            <a:spLocks noChangeArrowheads="1"/>
          </p:cNvSpPr>
          <p:nvPr/>
        </p:nvSpPr>
        <p:spPr bwMode="auto">
          <a:xfrm>
            <a:off x="8439150" y="5592763"/>
            <a:ext cx="70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latin typeface="Symbol" pitchFamily="18" charset="2"/>
              </a:rPr>
              <a:t>n</a:t>
            </a:r>
          </a:p>
        </p:txBody>
      </p:sp>
      <p:sp>
        <p:nvSpPr>
          <p:cNvPr id="7206" name="テキスト ボックス 86"/>
          <p:cNvSpPr txBox="1">
            <a:spLocks noChangeArrowheads="1"/>
          </p:cNvSpPr>
          <p:nvPr/>
        </p:nvSpPr>
        <p:spPr bwMode="auto">
          <a:xfrm>
            <a:off x="5259388" y="1827213"/>
            <a:ext cx="381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2 effects on the spectra</a:t>
            </a:r>
            <a:endParaRPr lang="ja-JP" altLang="en-US" sz="2000"/>
          </a:p>
        </p:txBody>
      </p:sp>
      <p:sp>
        <p:nvSpPr>
          <p:cNvPr id="7207" name="テキスト ボックス 88"/>
          <p:cNvSpPr txBox="1">
            <a:spLocks noChangeArrowheads="1"/>
          </p:cNvSpPr>
          <p:nvPr/>
        </p:nvSpPr>
        <p:spPr bwMode="auto">
          <a:xfrm>
            <a:off x="5530850" y="222726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/>
              <a:t>(I) multi-color effect</a:t>
            </a:r>
            <a:endParaRPr lang="ja-JP" altLang="en-US" sz="2000"/>
          </a:p>
        </p:txBody>
      </p:sp>
      <p:sp>
        <p:nvSpPr>
          <p:cNvPr id="7208" name="Freeform 43"/>
          <p:cNvSpPr>
            <a:spLocks/>
          </p:cNvSpPr>
          <p:nvPr/>
        </p:nvSpPr>
        <p:spPr bwMode="auto">
          <a:xfrm>
            <a:off x="5832475" y="4379913"/>
            <a:ext cx="1287463" cy="167005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9" name="Freeform 43"/>
          <p:cNvSpPr>
            <a:spLocks/>
          </p:cNvSpPr>
          <p:nvPr/>
        </p:nvSpPr>
        <p:spPr bwMode="auto">
          <a:xfrm>
            <a:off x="5354638" y="4922838"/>
            <a:ext cx="1017587" cy="1117600"/>
          </a:xfrm>
          <a:custGeom>
            <a:avLst/>
            <a:gdLst>
              <a:gd name="T0" fmla="*/ 0 w 1543"/>
              <a:gd name="T1" fmla="*/ 2147483647 h 1799"/>
              <a:gd name="T2" fmla="*/ 2147483647 w 1543"/>
              <a:gd name="T3" fmla="*/ 2147483647 h 1799"/>
              <a:gd name="T4" fmla="*/ 2147483647 w 1543"/>
              <a:gd name="T5" fmla="*/ 2147483647 h 1799"/>
              <a:gd name="T6" fmla="*/ 2147483647 w 1543"/>
              <a:gd name="T7" fmla="*/ 2147483647 h 1799"/>
              <a:gd name="T8" fmla="*/ 2147483647 w 1543"/>
              <a:gd name="T9" fmla="*/ 2147483647 h 1799"/>
              <a:gd name="T10" fmla="*/ 2147483647 w 1543"/>
              <a:gd name="T11" fmla="*/ 2147483647 h 1799"/>
              <a:gd name="T12" fmla="*/ 2147483647 w 1543"/>
              <a:gd name="T13" fmla="*/ 2147483647 h 1799"/>
              <a:gd name="T14" fmla="*/ 2147483647 w 1543"/>
              <a:gd name="T15" fmla="*/ 2147483647 h 1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3" h="1799">
                <a:moveTo>
                  <a:pt x="0" y="1754"/>
                </a:moveTo>
                <a:cubicBezTo>
                  <a:pt x="223" y="1277"/>
                  <a:pt x="446" y="801"/>
                  <a:pt x="590" y="529"/>
                </a:cubicBezTo>
                <a:cubicBezTo>
                  <a:pt x="734" y="257"/>
                  <a:pt x="771" y="204"/>
                  <a:pt x="862" y="121"/>
                </a:cubicBezTo>
                <a:cubicBezTo>
                  <a:pt x="953" y="38"/>
                  <a:pt x="1051" y="0"/>
                  <a:pt x="1134" y="30"/>
                </a:cubicBezTo>
                <a:cubicBezTo>
                  <a:pt x="1217" y="60"/>
                  <a:pt x="1308" y="158"/>
                  <a:pt x="1361" y="302"/>
                </a:cubicBezTo>
                <a:cubicBezTo>
                  <a:pt x="1414" y="446"/>
                  <a:pt x="1429" y="680"/>
                  <a:pt x="1452" y="892"/>
                </a:cubicBezTo>
                <a:cubicBezTo>
                  <a:pt x="1475" y="1104"/>
                  <a:pt x="1482" y="1421"/>
                  <a:pt x="1497" y="1572"/>
                </a:cubicBezTo>
                <a:cubicBezTo>
                  <a:pt x="1512" y="1723"/>
                  <a:pt x="1527" y="1761"/>
                  <a:pt x="1543" y="179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 flipH="1">
            <a:off x="5684838" y="4365625"/>
            <a:ext cx="1001712" cy="7858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2" name="Freeform 27"/>
          <p:cNvSpPr>
            <a:spLocks/>
          </p:cNvSpPr>
          <p:nvPr/>
        </p:nvSpPr>
        <p:spPr bwMode="auto">
          <a:xfrm>
            <a:off x="1763713" y="2708275"/>
            <a:ext cx="865187" cy="1728788"/>
          </a:xfrm>
          <a:custGeom>
            <a:avLst/>
            <a:gdLst>
              <a:gd name="T0" fmla="*/ 2147483647 w 545"/>
              <a:gd name="T1" fmla="*/ 2147483647 h 1089"/>
              <a:gd name="T2" fmla="*/ 2147483647 w 545"/>
              <a:gd name="T3" fmla="*/ 2147483647 h 1089"/>
              <a:gd name="T4" fmla="*/ 2147483647 w 545"/>
              <a:gd name="T5" fmla="*/ 2147483647 h 1089"/>
              <a:gd name="T6" fmla="*/ 2147483647 w 545"/>
              <a:gd name="T7" fmla="*/ 2147483647 h 1089"/>
              <a:gd name="T8" fmla="*/ 2147483647 w 545"/>
              <a:gd name="T9" fmla="*/ 2147483647 h 1089"/>
              <a:gd name="T10" fmla="*/ 2147483647 w 545"/>
              <a:gd name="T11" fmla="*/ 2147483647 h 1089"/>
              <a:gd name="T12" fmla="*/ 2147483647 w 545"/>
              <a:gd name="T13" fmla="*/ 2147483647 h 1089"/>
              <a:gd name="T14" fmla="*/ 0 w 545"/>
              <a:gd name="T15" fmla="*/ 0 h 10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5" h="1089">
                <a:moveTo>
                  <a:pt x="545" y="1089"/>
                </a:moveTo>
                <a:lnTo>
                  <a:pt x="318" y="908"/>
                </a:lnTo>
                <a:lnTo>
                  <a:pt x="409" y="545"/>
                </a:lnTo>
                <a:lnTo>
                  <a:pt x="454" y="545"/>
                </a:lnTo>
                <a:lnTo>
                  <a:pt x="227" y="454"/>
                </a:lnTo>
                <a:lnTo>
                  <a:pt x="91" y="363"/>
                </a:lnTo>
                <a:lnTo>
                  <a:pt x="227" y="18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 rot="16200000">
            <a:off x="4421931" y="450306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err="1" smtClean="0">
                <a:latin typeface="Times New Roman" pitchFamily="18" charset="0"/>
              </a:rPr>
              <a:t>νf</a:t>
            </a:r>
            <a:r>
              <a:rPr lang="en-US" altLang="ja-JP" sz="2400" baseline="-25000" dirty="0" err="1" smtClean="0">
                <a:latin typeface="Times New Roman" pitchFamily="18" charset="0"/>
              </a:rPr>
              <a:t>ν</a:t>
            </a:r>
            <a:endParaRPr lang="en-US" altLang="ja-JP" sz="2400" baseline="-25000" dirty="0">
              <a:latin typeface="Times New Roman" pitchFamily="18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619672" y="3861048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dirty="0">
                <a:latin typeface="Symbol" pitchFamily="18" charset="2"/>
              </a:rPr>
              <a:t>G</a:t>
            </a:r>
            <a:r>
              <a:rPr lang="en-US" altLang="ja-JP" sz="2000" baseline="-25000" dirty="0"/>
              <a:t>1</a:t>
            </a:r>
            <a:r>
              <a:rPr lang="en-US" altLang="ja-JP" sz="2000" b="1" baseline="-25000" dirty="0"/>
              <a:t> </a:t>
            </a:r>
            <a:endParaRPr lang="en-US" altLang="ja-JP" sz="2000" dirty="0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197037" y="525269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Sheath</a:t>
            </a:r>
          </a:p>
        </p:txBody>
      </p:sp>
      <p:cxnSp>
        <p:nvCxnSpPr>
          <p:cNvPr id="49" name="直線コネクタ 48"/>
          <p:cNvCxnSpPr/>
          <p:nvPr/>
        </p:nvCxnSpPr>
        <p:spPr>
          <a:xfrm flipH="1">
            <a:off x="1868488" y="4903439"/>
            <a:ext cx="433387" cy="3492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endCxn id="48" idx="3"/>
          </p:cNvCxnSpPr>
          <p:nvPr/>
        </p:nvCxnSpPr>
        <p:spPr>
          <a:xfrm flipH="1">
            <a:off x="2205100" y="5155852"/>
            <a:ext cx="1431864" cy="2651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627784" y="4733899"/>
            <a:ext cx="86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0000FF"/>
                </a:solidFill>
              </a:rPr>
              <a:t>Spine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6012160" y="2496146"/>
            <a:ext cx="3735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s</a:t>
            </a:r>
            <a:r>
              <a:rPr lang="en-US" altLang="ja-JP" sz="1400" dirty="0" smtClean="0">
                <a:solidFill>
                  <a:srgbClr val="0000FF"/>
                </a:solidFill>
              </a:rPr>
              <a:t>ee also 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Lundman</a:t>
            </a:r>
            <a:r>
              <a:rPr lang="en-US" altLang="ja-JP" sz="1400" dirty="0" smtClean="0">
                <a:solidFill>
                  <a:srgbClr val="0000FF"/>
                </a:solidFill>
              </a:rPr>
              <a:t> + 2013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55578</TotalTime>
  <Words>1183</Words>
  <Application>Microsoft Office PowerPoint</Application>
  <PresentationFormat>画面に合わせる (4:3)</PresentationFormat>
  <Paragraphs>267</Paragraphs>
  <Slides>27</Slides>
  <Notes>10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Edge</vt:lpstr>
      <vt:lpstr>PowerPoint プレゼンテーション</vt:lpstr>
      <vt:lpstr>Plan of this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yamadaken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ＦＲＩＩ型電波銀河の　　　　　全パワーと年齢</dc:title>
  <dc:creator>hito</dc:creator>
  <cp:lastModifiedBy>Shigehiro Nagataki</cp:lastModifiedBy>
  <cp:revision>1975</cp:revision>
  <cp:lastPrinted>2015-01-07T01:37:23Z</cp:lastPrinted>
  <dcterms:created xsi:type="dcterms:W3CDTF">2005-08-03T05:06:51Z</dcterms:created>
  <dcterms:modified xsi:type="dcterms:W3CDTF">2015-09-04T06:49:54Z</dcterms:modified>
</cp:coreProperties>
</file>